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79" r:id="rId6"/>
    <p:sldId id="295" r:id="rId7"/>
    <p:sldId id="296" r:id="rId8"/>
    <p:sldId id="294" r:id="rId9"/>
    <p:sldId id="276" r:id="rId1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7CCB"/>
    <a:srgbClr val="0000FF"/>
    <a:srgbClr val="160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43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3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7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5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39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8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2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78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28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75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09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10/8/2024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1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CC50F2E-EF04-4D7A-A09C-5AEF6E5EA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5995" cy="3429000"/>
          </a:xfrm>
          <a:prstGeom prst="rect">
            <a:avLst/>
          </a:prstGeom>
          <a:ln>
            <a:noFill/>
          </a:ln>
          <a:effectLst>
            <a:outerShdw blurRad="342900" dist="2286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CA083B3-2F2B-4FCA-BB4A-BE8DBEDF8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889" y="2259251"/>
            <a:ext cx="10833258" cy="4260743"/>
          </a:xfrm>
        </p:spPr>
        <p:txBody>
          <a:bodyPr anchor="ctr"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  <a:latin typeface="+mn-lt"/>
              </a:rPr>
              <a:t>Pracovní skupina  Veřejná prostranství, památky kultura a cestovní ruch</a:t>
            </a:r>
            <a:br>
              <a:rPr lang="cs-CZ" sz="3600" b="1" dirty="0">
                <a:solidFill>
                  <a:schemeClr val="bg1"/>
                </a:solidFill>
                <a:latin typeface="+mn-lt"/>
              </a:rPr>
            </a:br>
            <a:br>
              <a:rPr lang="cs-CZ" sz="3600" b="1" dirty="0">
                <a:solidFill>
                  <a:schemeClr val="bg1"/>
                </a:solidFill>
                <a:latin typeface="+mn-lt"/>
              </a:rPr>
            </a:br>
            <a:r>
              <a:rPr lang="cs-CZ" sz="3600" b="1" dirty="0">
                <a:solidFill>
                  <a:schemeClr val="bg1"/>
                </a:solidFill>
                <a:latin typeface="+mn-lt"/>
              </a:rPr>
              <a:t>ITI Českobudějovické aglomerace</a:t>
            </a:r>
            <a:br>
              <a:rPr lang="cs-CZ" sz="6000" b="1" dirty="0">
                <a:solidFill>
                  <a:schemeClr val="bg1"/>
                </a:solidFill>
                <a:latin typeface="+mn-lt"/>
              </a:rPr>
            </a:br>
            <a:br>
              <a:rPr lang="cs-CZ" dirty="0">
                <a:solidFill>
                  <a:schemeClr val="bg1"/>
                </a:solidFill>
                <a:latin typeface="+mn-lt"/>
              </a:rPr>
            </a:br>
            <a:r>
              <a:rPr lang="cs-CZ" sz="1600" i="1" dirty="0">
                <a:solidFill>
                  <a:schemeClr val="bg1"/>
                </a:solidFill>
                <a:latin typeface="+mn-lt"/>
              </a:rPr>
              <a:t>08. 10. 2024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937859-4F42-4F3B-9998-85A4E8E69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07270" y="440509"/>
            <a:ext cx="3256057" cy="5830646"/>
          </a:xfrm>
        </p:spPr>
        <p:txBody>
          <a:bodyPr anchor="b">
            <a:normAutofit/>
          </a:bodyPr>
          <a:lstStyle/>
          <a:p>
            <a:r>
              <a:rPr lang="cs-CZ" dirty="0"/>
              <a:t>19.03.2024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7AD51E-A168-490B-B8A6-8AFE86E0F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B2DD8C9F-571F-4A94-9FFC-EF09E26FAC8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backgroundMark x1="93654" y1="83333" x2="93654" y2="83333"/>
                        <a14:backgroundMark x1="94340" y1="83333" x2="94340" y2="83333"/>
                        <a14:backgroundMark x1="93825" y1="86667" x2="93825" y2="8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00797" y="8732868"/>
            <a:ext cx="20024228" cy="2060813"/>
          </a:xfrm>
          <a:prstGeom prst="rect">
            <a:avLst/>
          </a:prstGeom>
        </p:spPr>
      </p:pic>
      <p:pic>
        <p:nvPicPr>
          <p:cNvPr id="4" name="Obrázek 29">
            <a:extLst>
              <a:ext uri="{FF2B5EF4-FFF2-40B4-BE49-F238E27FC236}">
                <a16:creationId xmlns:a16="http://schemas.microsoft.com/office/drawing/2014/main" id="{0A854D64-8EE9-F21F-FA68-23BA66AE2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4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Aktuální stav přípravy a realizace projektů v aktivitě </a:t>
            </a:r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</a:t>
            </a:r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eřejná prostranství  </a:t>
            </a:r>
            <a:endParaRPr lang="cs-CZ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Revitalizace náměstí Míru v Lišově</a:t>
            </a:r>
            <a:r>
              <a:rPr lang="cs-CZ" sz="2000" dirty="0">
                <a:solidFill>
                  <a:schemeClr val="bg1"/>
                </a:solidFill>
                <a:ea typeface="Calibri" panose="020F0502020204030204" pitchFamily="34" charset="0"/>
              </a:rPr>
              <a:t>,</a:t>
            </a:r>
            <a:r>
              <a:rPr lang="cs-CZ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Město Lišov -  </a:t>
            </a:r>
            <a:r>
              <a:rPr lang="cs-CZ" sz="20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12/2027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Revitalizace prameniště a veřejného prostoru okolí kaple Panny Marie Lurdské v Hrdějovicích na Těšíně, Obec </a:t>
            </a:r>
            <a:r>
              <a:rPr lang="cs-CZ" sz="2000" dirty="0">
                <a:solidFill>
                  <a:schemeClr val="bg1"/>
                </a:solidFill>
                <a:ea typeface="Times New Roman" panose="02020603050405020304" pitchFamily="18" charset="0"/>
              </a:rPr>
              <a:t>H</a:t>
            </a:r>
            <a:r>
              <a:rPr lang="cs-CZ" sz="20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rdějovice - </a:t>
            </a:r>
            <a:r>
              <a:rPr lang="cs-CZ" sz="2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12/2024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Mahouš – Stavební úpravy návsi II. etapa – východní část, Obec Mahouš - </a:t>
            </a:r>
            <a:r>
              <a:rPr lang="cs-CZ" sz="2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12/2025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Veřejné prostranství obce Planá, Obec Planá – </a:t>
            </a:r>
            <a:r>
              <a:rPr lang="cs-CZ" sz="2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06/2026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u="sng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SM ČB 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Sluneční ostrov-Jiráskovo nábřeží, České Budějovice – </a:t>
            </a:r>
            <a:r>
              <a:rPr lang="cs-CZ" sz="20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12/2025</a:t>
            </a:r>
            <a:endParaRPr lang="cs-CZ" sz="2000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Senovážné náměstí v Českých Budějovicích – </a:t>
            </a:r>
            <a:r>
              <a:rPr lang="cs-CZ" sz="20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12/2027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Park Háječek – </a:t>
            </a:r>
            <a:r>
              <a:rPr lang="cs-CZ" sz="20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12/2026</a:t>
            </a:r>
            <a:endParaRPr lang="cs-CZ" sz="2000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Park Čtyři Dvory – </a:t>
            </a:r>
            <a:r>
              <a:rPr lang="cs-CZ" sz="20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12/2024</a:t>
            </a: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8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Aktuální stav přípravy a realizace projektů v aktivitách </a:t>
            </a:r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Památky a Muzea</a:t>
            </a:r>
            <a:endParaRPr lang="cs-CZ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sz="24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Kostel sv. Prokopa a sv. Jana Křtitele – oprava fasády, interiéru, krovu a střechy</a:t>
            </a: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,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Římskokatolická farnost – </a:t>
            </a:r>
            <a:r>
              <a:rPr lang="cs-CZ" sz="24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12/2025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Oprava střechy presbytáře a fasád Katedrály sv. Mikuláše 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- Římskokatolická farnost – </a:t>
            </a:r>
            <a:r>
              <a:rPr lang="cs-CZ" sz="24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12/2025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 </a:t>
            </a:r>
            <a:endParaRPr lang="cs-CZ" sz="24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Návštěvnické a vzdělávací centrum v areálu NKP Rodiště Jana Žižky v Trocnově, 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Jihočeské muzeum v Českých Budějovicích – </a:t>
            </a:r>
            <a:r>
              <a:rPr lang="cs-CZ" sz="24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12/2025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Muzejně expoziční část s depozitářem v areálu NKP Rodiště Jana Žižky v Trocnově,</a:t>
            </a:r>
            <a:r>
              <a:rPr lang="cs-CZ" sz="24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Jihočeské muzeum v Českých Budějovicích – </a:t>
            </a:r>
            <a:r>
              <a:rPr lang="cs-CZ" sz="24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12/2025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4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267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Aktuální stav přípravy a realizace projektů v aktivitě Cestovní ruch</a:t>
            </a:r>
            <a:endParaRPr lang="cs-CZ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sz="24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Centrum současného umění a architektury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- </a:t>
            </a:r>
            <a:r>
              <a:rPr lang="es-ES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TIC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,  SM ČB – </a:t>
            </a:r>
            <a:r>
              <a:rPr lang="cs-CZ" sz="24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12/2025</a:t>
            </a:r>
          </a:p>
          <a:p>
            <a:pPr lvl="0"/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2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3.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	</a:t>
            </a:r>
            <a:r>
              <a:rPr lang="cs-CZ" sz="28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Změna PR – vyřazení 4 projektů a navýšení alokace 2 projektu</a:t>
            </a:r>
            <a:b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just"/>
            <a:r>
              <a:rPr lang="cs-CZ" sz="2000" b="1" i="1" dirty="0">
                <a:solidFill>
                  <a:srgbClr val="FF0000"/>
                </a:solidFill>
                <a:ea typeface="Calibri" panose="020F0502020204030204" pitchFamily="34" charset="0"/>
              </a:rPr>
              <a:t>Usnesení č. 1/2024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2000" i="1" dirty="0">
                <a:solidFill>
                  <a:srgbClr val="FF0000"/>
                </a:solidFill>
                <a:ea typeface="Calibri" panose="020F0502020204030204" pitchFamily="34" charset="0"/>
              </a:rPr>
              <a:t>Pracovní skupina schvaluje vyřazení projektů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20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Park Dukelská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20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Park Mánesova-Čechova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20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Zátkovo nábřeží</a:t>
            </a:r>
            <a:endParaRPr lang="cs-CZ" sz="2000" i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20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Park za školou T. G. Masaryka - zelenomodré srdce Nového Vráta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i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sz="20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programového rámce v Opatření Veřejná prostranství, památky, muzea a cestovní ruch.</a:t>
            </a:r>
            <a:b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(Pro/Proti/Zdržel se)</a:t>
            </a:r>
          </a:p>
          <a:p>
            <a:pPr lvl="0" algn="just"/>
            <a:r>
              <a:rPr lang="cs-CZ" sz="2000" b="1" i="1" dirty="0">
                <a:solidFill>
                  <a:srgbClr val="FF0000"/>
                </a:solidFill>
                <a:ea typeface="Calibri" panose="020F0502020204030204" pitchFamily="34" charset="0"/>
              </a:rPr>
              <a:t>Usnesení č. 2/2024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2000" i="1" dirty="0">
                <a:solidFill>
                  <a:srgbClr val="FF0000"/>
                </a:solidFill>
                <a:ea typeface="Calibri" panose="020F0502020204030204" pitchFamily="34" charset="0"/>
              </a:rPr>
              <a:t>Pracovní skupina schvaluje navýšení alokace projektů </a:t>
            </a:r>
            <a:r>
              <a:rPr lang="cs-CZ" sz="20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Sluneční ostrov-Jiráskovo nábřeží, České Budějovice a Senovážné náměstí v Českých Budějovicích ve výši alokace vyřazených projektů dle Usnesení č.1/2024.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/Proti/Zdržel se)</a:t>
            </a:r>
            <a:endParaRPr lang="cs-CZ" sz="2000" i="1" dirty="0">
              <a:solidFill>
                <a:srgbClr val="FF0000"/>
              </a:solidFill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155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041864"/>
            <a:ext cx="10381205" cy="273885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algn="ctr">
              <a:lnSpc>
                <a:spcPct val="115000"/>
              </a:lnSpc>
            </a:pPr>
            <a:r>
              <a:rPr lang="cs-CZ" sz="4400" b="1" dirty="0">
                <a:solidFill>
                  <a:schemeClr val="bg1"/>
                </a:solidFill>
              </a:rPr>
              <a:t>Děkuji za pozornost</a:t>
            </a: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60432" y="8732871"/>
            <a:ext cx="20024228" cy="2060813"/>
          </a:xfrm>
          <a:prstGeom prst="rect">
            <a:avLst/>
          </a:prstGeom>
        </p:spPr>
      </p:pic>
      <p:pic>
        <p:nvPicPr>
          <p:cNvPr id="2" name="Obrázek 29">
            <a:extLst>
              <a:ext uri="{FF2B5EF4-FFF2-40B4-BE49-F238E27FC236}">
                <a16:creationId xmlns:a16="http://schemas.microsoft.com/office/drawing/2014/main" id="{4F1C68DD-A422-FF92-E930-0A7B31DBB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71586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80E05E095F5344A769B287D0DD7C16" ma:contentTypeVersion="6" ma:contentTypeDescription="Create a new document." ma:contentTypeScope="" ma:versionID="f1cb09f23c3b19eaa4b2a3c993e612a8">
  <xsd:schema xmlns:xsd="http://www.w3.org/2001/XMLSchema" xmlns:xs="http://www.w3.org/2001/XMLSchema" xmlns:p="http://schemas.microsoft.com/office/2006/metadata/properties" xmlns:ns2="35a3429f-db39-4e34-b1b7-cb532bcfe9bd" targetNamespace="http://schemas.microsoft.com/office/2006/metadata/properties" ma:root="true" ma:fieldsID="8bc6ffd7b6a53bc453e332c41fe0e27f" ns2:_="">
    <xsd:import namespace="35a3429f-db39-4e34-b1b7-cb532bcfe9bd"/>
    <xsd:element name="properties">
      <xsd:complexType>
        <xsd:sequence>
          <xsd:element name="documentManagement">
            <xsd:complexType>
              <xsd:all>
                <xsd:element ref="ns2:Za_x0159_azen_x00ed_" minOccurs="0"/>
                <xsd:element ref="ns2:Typdokumentu" minOccurs="0"/>
                <xsd:element ref="ns2:Datum" minOccurs="0"/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a3429f-db39-4e34-b1b7-cb532bcfe9bd" elementFormDefault="qualified">
    <xsd:import namespace="http://schemas.microsoft.com/office/2006/documentManagement/types"/>
    <xsd:import namespace="http://schemas.microsoft.com/office/infopath/2007/PartnerControls"/>
    <xsd:element name="Za_x0159_azen_x00ed_" ma:index="2" nillable="true" ma:displayName="Zařazení" ma:default="Finanční plán" ma:format="Dropdown" ma:internalName="Za_x0159_azen_x00ed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inanční plán"/>
                    <xsd:enumeration value="Členové pracovních skupin"/>
                    <xsd:enumeration value="Šablony"/>
                  </xsd:restriction>
                </xsd:simpleType>
              </xsd:element>
            </xsd:sequence>
          </xsd:extension>
        </xsd:complexContent>
      </xsd:complexType>
    </xsd:element>
    <xsd:element name="Typdokumentu" ma:index="3" nillable="true" ma:displayName="Typ dokumentu" ma:format="Dropdown" ma:internalName="Typdokumentu" ma:requiredMultiChoice="tru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Finanční plán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Datum" ma:index="4" nillable="true" ma:displayName="Datum" ma:format="DateOnly" ma:internalName="Datum">
      <xsd:simpleType>
        <xsd:restriction base="dms:DateTime"/>
      </xsd:simpleType>
    </xsd:element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dokumentu xmlns="35a3429f-db39-4e34-b1b7-cb532bcfe9bd"/>
    <Datum xmlns="35a3429f-db39-4e34-b1b7-cb532bcfe9bd">2022-04-30T22:00:00+00:00</Datum>
    <Za_x0159_azen_x00ed_ xmlns="35a3429f-db39-4e34-b1b7-cb532bcfe9bd">
      <Value>Šablony</Value>
    </Za_x0159_azen_x00ed_>
  </documentManagement>
</p:properties>
</file>

<file path=customXml/itemProps1.xml><?xml version="1.0" encoding="utf-8"?>
<ds:datastoreItem xmlns:ds="http://schemas.openxmlformats.org/officeDocument/2006/customXml" ds:itemID="{57C80339-6E24-4A00-8025-86586ECE9B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7959B0-A4F4-4BAB-ADBB-A8A9F6E77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a3429f-db39-4e34-b1b7-cb532bcfe9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2AED8F-5B91-4B2D-8593-63A0DD9B8F4D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5a3429f-db39-4e34-b1b7-cb532bcfe9bd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337</Words>
  <Application>Microsoft Office PowerPoint</Application>
  <PresentationFormat>Širokoúhlá obrazovka</PresentationFormat>
  <Paragraphs>35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Bierstadt</vt:lpstr>
      <vt:lpstr>Calibri</vt:lpstr>
      <vt:lpstr>Symbol</vt:lpstr>
      <vt:lpstr>Times New Roman</vt:lpstr>
      <vt:lpstr>BevelVTI</vt:lpstr>
      <vt:lpstr>Pracovní skupina  Veřejná prostranství, památky kultura a cestovní ruch  ITI Českobudějovické aglomerace  08. 10. 2024</vt:lpstr>
      <vt:lpstr>Aktuální stav přípravy a realizace projektů v aktivitě Veřejná prostranství  </vt:lpstr>
      <vt:lpstr>Aktuální stav přípravy a realizace projektů v aktivitách Památky a Muzea</vt:lpstr>
      <vt:lpstr>Aktuální stav přípravy a realizace projektů v aktivitě Cestovní ruch</vt:lpstr>
      <vt:lpstr>3. Změna PR – vyřazení 4 projektů a navýšení alokace 2 projektu 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Nováková Petra</dc:creator>
  <cp:lastModifiedBy>Käfer Petr</cp:lastModifiedBy>
  <cp:revision>156</cp:revision>
  <cp:lastPrinted>2024-04-26T12:08:08Z</cp:lastPrinted>
  <dcterms:created xsi:type="dcterms:W3CDTF">2022-04-25T12:37:37Z</dcterms:created>
  <dcterms:modified xsi:type="dcterms:W3CDTF">2024-10-08T09:05:56Z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0x0101009280E05E095F5344A769B287D0DD7C16</vt:lpwstr>
  </property>
</Properties>
</file>