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4"/>
  </p:sldMasterIdLst>
  <p:sldIdLst>
    <p:sldId id="256" r:id="rId5"/>
    <p:sldId id="279" r:id="rId6"/>
    <p:sldId id="295" r:id="rId7"/>
    <p:sldId id="296" r:id="rId8"/>
    <p:sldId id="294" r:id="rId9"/>
    <p:sldId id="276" r:id="rId10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7CCB"/>
    <a:srgbClr val="0000FF"/>
    <a:srgbClr val="1609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7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57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id="{D284A420-F50C-4C2C-B88E-E6F4EF504B6E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93A6D2E-5228-4998-9E24-EFCCA024675E}"/>
              </a:ext>
            </a:extLst>
          </p:cNvPr>
          <p:cNvSpPr/>
          <p:nvPr/>
        </p:nvSpPr>
        <p:spPr>
          <a:xfrm>
            <a:off x="0" y="-2"/>
            <a:ext cx="12188952" cy="3567547"/>
          </a:xfrm>
          <a:prstGeom prst="rect">
            <a:avLst/>
          </a:prstGeom>
          <a:ln>
            <a:noFill/>
          </a:ln>
          <a:effectLst>
            <a:outerShdw blurRad="228600" dist="152400" dir="5460000" sx="95000" sy="95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9D878C-9930-44AF-AE18-FCA0DAE10D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1802" y="852055"/>
            <a:ext cx="10380572" cy="2581463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82D608-1F8D-47BB-B595-43B7BEACA9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1802" y="3754582"/>
            <a:ext cx="10380572" cy="2244436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D3C1DA-DAC9-422B-9450-54A7E03B3D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1EE12-F28E-4B03-A404-A8FCAE0F6316}" type="datetime1">
              <a:rPr lang="en-US" smtClean="0"/>
              <a:t>10/8/2024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39A2B9-3E23-4C08-A5CE-698861210A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12E61E-26F7-4369-8F2F-6D3CDF644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3ADB48DB-8E25-4F2F-8C02-5B793937255F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32BA7E3-7313-49C8-A245-A85BDEB13EB3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64348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4F69F7-12D5-40F0-88F0-33D60AEB02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5BB511-E79D-41D8-AF91-14A5C803FC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705DFA-4DAF-4B30-8032-503081AEA4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B8189-0D9C-48A6-9FA3-862227B094CE}" type="datetime1">
              <a:rPr lang="en-US" smtClean="0"/>
              <a:t>10/8/2024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34FBF5-16C0-46A0-916A-4910C1B615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626EA6-7E48-454C-887A-0EF3356F9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032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BA312BAB-A07B-4FEA-8EB5-A7BD8B24C6DA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245A432-7E52-48B5-A8BB-13EED592E35A}"/>
              </a:ext>
            </a:extLst>
          </p:cNvPr>
          <p:cNvSpPr/>
          <p:nvPr/>
        </p:nvSpPr>
        <p:spPr>
          <a:xfrm>
            <a:off x="7813964" y="0"/>
            <a:ext cx="4378036" cy="6858000"/>
          </a:xfrm>
          <a:prstGeom prst="rect">
            <a:avLst/>
          </a:prstGeom>
          <a:ln>
            <a:noFill/>
          </a:ln>
          <a:effectLst>
            <a:outerShdw blurRad="254000" dist="152400" dir="10680000" sx="95000" sy="95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56288B6-16BD-4DEE-9187-C78963ED1D8A}"/>
              </a:ext>
            </a:extLst>
          </p:cNvPr>
          <p:cNvCxnSpPr>
            <a:cxnSpLocks/>
          </p:cNvCxnSpPr>
          <p:nvPr/>
        </p:nvCxnSpPr>
        <p:spPr>
          <a:xfrm rot="16200000" flipH="1">
            <a:off x="10361537" y="120772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F9259F7B-ED77-4251-A424-93712C6F57A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139544" y="872836"/>
            <a:ext cx="2521527" cy="5119256"/>
          </a:xfrm>
        </p:spPr>
        <p:txBody>
          <a:bodyPr vert="eaVert" anchor="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295692-9BD0-4EB9-B344-9A6945DB0B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56746" y="872836"/>
            <a:ext cx="6634169" cy="51192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128527-7CED-4CF3-A260-649685D2E6D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29184" y="6236208"/>
            <a:ext cx="3037459" cy="365125"/>
          </a:xfrm>
        </p:spPr>
        <p:txBody>
          <a:bodyPr/>
          <a:lstStyle/>
          <a:p>
            <a:fld id="{26ADDCAE-6443-42C3-9C19-F95985500186}" type="datetime1">
              <a:rPr lang="en-US" smtClean="0"/>
              <a:t>10/8/2024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517F65-E517-4B50-B559-FD7D59F3E8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9184" y="237744"/>
            <a:ext cx="35814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ED40B7-46EE-49D9-BE89-7E101F80A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2840" y="237744"/>
            <a:ext cx="756746" cy="365760"/>
          </a:xfrm>
        </p:spPr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E05031BF-2EA5-4128-B6AF-2D0F5A101095}"/>
              </a:ext>
            </a:extLst>
          </p:cNvPr>
          <p:cNvCxnSpPr>
            <a:cxnSpLocks/>
          </p:cNvCxnSpPr>
          <p:nvPr/>
        </p:nvCxnSpPr>
        <p:spPr>
          <a:xfrm rot="16200000" flipH="1">
            <a:off x="10361537" y="120772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02781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C62CCA-8D32-44C3-809A-54D0245B8A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1" y="858982"/>
            <a:ext cx="10380573" cy="143227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689041-349C-49F8-B155-6F58628737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799" y="2750126"/>
            <a:ext cx="10381205" cy="32617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35E088-72B1-425B-B53B-81B1348261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2799E-EB8E-4038-8063-81BB57C732D4}" type="datetime1">
              <a:rPr lang="en-US" smtClean="0"/>
              <a:t>10/8/2024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180451-8BF9-48B2-8E6A-9E15C83357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68196E-3A76-4417-BFD8-4400D16E0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6257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CFB183B-99B9-4420-AB2D-070568510522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76DF62B9-1876-4EEB-929D-B46F98265E34}"/>
              </a:ext>
            </a:extLst>
          </p:cNvPr>
          <p:cNvSpPr/>
          <p:nvPr/>
        </p:nvSpPr>
        <p:spPr>
          <a:xfrm>
            <a:off x="0" y="-2"/>
            <a:ext cx="12192000" cy="3862064"/>
          </a:xfrm>
          <a:prstGeom prst="rect">
            <a:avLst/>
          </a:prstGeom>
          <a:ln>
            <a:noFill/>
          </a:ln>
          <a:effectLst>
            <a:outerShdw blurRad="203200" dist="127000" dir="5460000" sx="96000" sy="96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5F0E4DD-839A-4BD2-B5FA-FF319E87D037}"/>
              </a:ext>
            </a:extLst>
          </p:cNvPr>
          <p:cNvCxnSpPr>
            <a:cxnSpLocks/>
          </p:cNvCxnSpPr>
          <p:nvPr/>
        </p:nvCxnSpPr>
        <p:spPr>
          <a:xfrm>
            <a:off x="11668155" y="852056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7692C2FB-E558-4132-AAF5-EFCED0144B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1" y="852056"/>
            <a:ext cx="10380572" cy="2576944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A20424-DA4E-467F-AC0A-D44192A54F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1797" y="4202832"/>
            <a:ext cx="10395116" cy="178926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B39F9C-ADA9-4225-9D74-193A8894ED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2481" y="6236208"/>
            <a:ext cx="3037459" cy="365125"/>
          </a:xfrm>
        </p:spPr>
        <p:txBody>
          <a:bodyPr/>
          <a:lstStyle/>
          <a:p>
            <a:fld id="{217A73C3-B243-44D3-809D-EF8FDFBD85D4}" type="datetime1">
              <a:rPr lang="en-US" smtClean="0"/>
              <a:t>10/8/2024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057DEC-B96B-4D69-8B62-5156FDA6D9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2481" y="237744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BF4AC1-9934-43DC-B9AC-322612A74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89782" y="237744"/>
            <a:ext cx="756746" cy="365760"/>
          </a:xfrm>
        </p:spPr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CBDA60A-39CD-41D4-8AE5-0FB7FD78559C}"/>
              </a:ext>
            </a:extLst>
          </p:cNvPr>
          <p:cNvCxnSpPr>
            <a:cxnSpLocks/>
          </p:cNvCxnSpPr>
          <p:nvPr/>
        </p:nvCxnSpPr>
        <p:spPr>
          <a:xfrm>
            <a:off x="11668155" y="852056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03986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1CAF84-4A19-4D9A-9B82-46BCBED4F7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1" y="858982"/>
            <a:ext cx="10380573" cy="143227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A373DD-26AC-4E69-A17C-538D9C7C68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61800" y="2833255"/>
            <a:ext cx="5045281" cy="31657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D30C23-A75F-45DF-BCCF-760C533AC7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7092" y="2833255"/>
            <a:ext cx="5045281" cy="31657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2C3974-73EC-4F1B-9E92-0E279ABEE5C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2481" y="6236208"/>
            <a:ext cx="3037459" cy="365125"/>
          </a:xfrm>
        </p:spPr>
        <p:txBody>
          <a:bodyPr/>
          <a:lstStyle/>
          <a:p>
            <a:fld id="{C9B6D3E3-28E2-4380-A113-67698215C5F8}" type="datetime1">
              <a:rPr lang="en-US" smtClean="0"/>
              <a:t>10/8/2024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70B3F2-3F28-42A3-9701-A6F01F1B18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2481" y="237744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E7A2FC-50E7-4972-9F28-E3AC4EF93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89782" y="237744"/>
            <a:ext cx="756746" cy="365760"/>
          </a:xfrm>
        </p:spPr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6807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865F85-77E6-4F6D-9FFA-5D76201B1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2" y="872836"/>
            <a:ext cx="10380572" cy="14270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6C0DAE-58D1-45D9-9FC4-B0864E332C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1801" y="2713326"/>
            <a:ext cx="5023424" cy="823912"/>
          </a:xfrm>
        </p:spPr>
        <p:txBody>
          <a:bodyPr anchor="b">
            <a:normAutofit/>
          </a:bodyPr>
          <a:lstStyle>
            <a:lvl1pPr marL="0" indent="0">
              <a:buNone/>
              <a:defRPr sz="2400" b="0" i="1" u="none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D1E63D7-9812-4EA1-A0A2-14D974311F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61801" y="3706091"/>
            <a:ext cx="5023424" cy="233449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C5055B-04A0-47D3-90ED-135025F857F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94211" y="2713326"/>
            <a:ext cx="5048163" cy="823912"/>
          </a:xfrm>
        </p:spPr>
        <p:txBody>
          <a:bodyPr anchor="b">
            <a:normAutofit/>
          </a:bodyPr>
          <a:lstStyle>
            <a:lvl1pPr marL="0" indent="0">
              <a:buNone/>
              <a:defRPr sz="2400" b="0" i="1" u="none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8936E6E-8F64-49E6-B57C-86CF92D1689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94211" y="3706091"/>
            <a:ext cx="5048163" cy="233449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FFBEAD-2827-40DA-8338-2D691325F1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32481" y="6236208"/>
            <a:ext cx="3037459" cy="365125"/>
          </a:xfrm>
        </p:spPr>
        <p:txBody>
          <a:bodyPr/>
          <a:lstStyle/>
          <a:p>
            <a:fld id="{A9EFCB61-04AD-47C9-BF79-2BD8B9CEC07A}" type="datetime1">
              <a:rPr lang="en-US" smtClean="0"/>
              <a:t>10/8/2024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F34B88D-9C6E-4A88-985C-3ED5057A1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32481" y="237744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80B6A32-2D15-425F-B6A9-146AFB5C1A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89782" y="237744"/>
            <a:ext cx="756746" cy="365760"/>
          </a:xfrm>
        </p:spPr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5819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C81B7C-9BD5-4CF8-BAEB-A6CB78DA2F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D85F1D3-3353-4FC6-8854-51B0BFFD6D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535E0C-D585-492F-8146-7493F4086301}" type="datetime1">
              <a:rPr lang="en-US" smtClean="0"/>
              <a:t>10/8/2024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226CE6-6BEB-46DB-BD4B-9B8AE89A1A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81BCCC-8B3F-40B3-91D5-52E53B2AA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8231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2C0FBB6-4CCA-4358-9DD5-CDF2173E63C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902559A-671A-4FDE-82C3-1CF8CFCF18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E48390-48B5-49AB-B019-A7C8FB8C31F6}" type="datetime1">
              <a:rPr lang="en-US" smtClean="0"/>
              <a:t>10/8/2024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A14275-250D-437E-BAF1-5BB3CDE64A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D93BDE-2A52-4AA7-B222-0F25570EB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9E6B771E-DDF7-430C-9462-BA1D3742C84E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87825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DF9A0B00-F6ED-4C3A-97DC-C2AF9D62EE8B}"/>
              </a:ext>
            </a:extLst>
          </p:cNvPr>
          <p:cNvSpPr/>
          <p:nvPr/>
        </p:nvSpPr>
        <p:spPr>
          <a:xfrm>
            <a:off x="79067" y="0"/>
            <a:ext cx="4998624" cy="6858000"/>
          </a:xfrm>
          <a:prstGeom prst="rect">
            <a:avLst/>
          </a:prstGeom>
          <a:ln>
            <a:noFill/>
          </a:ln>
          <a:effectLst>
            <a:outerShdw blurRad="228600" dist="114300" dir="21540000" sx="96000" sy="96000" algn="t" rotWithShape="0">
              <a:srgbClr val="000000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3" name="Rectangle 122">
            <a:extLst>
              <a:ext uri="{FF2B5EF4-FFF2-40B4-BE49-F238E27FC236}">
                <a16:creationId xmlns:a16="http://schemas.microsoft.com/office/drawing/2014/main" id="{3B025FD9-B9EF-4F5C-B67D-3485253B7A6A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7F545CD-A200-4C66-BF9A-9B839D0CE648}"/>
              </a:ext>
            </a:extLst>
          </p:cNvPr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ln>
            <a:noFill/>
          </a:ln>
          <a:effectLst>
            <a:outerShdw blurRad="228600" dist="152400" dir="21540000" sx="96000" sy="96000" algn="t" rotWithShape="0">
              <a:srgbClr val="000000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110916-EEE9-418C-B24A-EC09A6D22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537" y="872836"/>
            <a:ext cx="4560525" cy="2281050"/>
          </a:xfrm>
        </p:spPr>
        <p:txBody>
          <a:bodyPr anchor="b">
            <a:no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C3A0F4-FD98-409E-B41A-5F4352C6A8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21781" y="872837"/>
            <a:ext cx="4520593" cy="5140036"/>
          </a:xfrm>
        </p:spPr>
        <p:txBody>
          <a:bodyPr>
            <a:normAutofit/>
          </a:bodyPr>
          <a:lstStyle>
            <a:lvl1pPr algn="l">
              <a:defRPr sz="2800"/>
            </a:lvl1pPr>
            <a:lvl2pPr algn="l">
              <a:defRPr sz="2400"/>
            </a:lvl2pPr>
            <a:lvl3pPr algn="l">
              <a:defRPr sz="2000"/>
            </a:lvl3pPr>
            <a:lvl4pPr algn="l">
              <a:defRPr sz="1800"/>
            </a:lvl4pPr>
            <a:lvl5pPr algn="l"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FABF6F-6E7C-4B3F-B205-09361DA5898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70537" y="3442854"/>
            <a:ext cx="4560525" cy="2576945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25198D-8500-4277-AA5D-3C3D8FDDCF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29184" y="6236208"/>
            <a:ext cx="3037459" cy="365125"/>
          </a:xfrm>
        </p:spPr>
        <p:txBody>
          <a:bodyPr/>
          <a:lstStyle/>
          <a:p>
            <a:fld id="{962E767E-8A14-4E70-91B9-2101CBC4D7BD}" type="datetime1">
              <a:rPr lang="en-US" smtClean="0"/>
              <a:t>10/8/2024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8D219F-027A-4632-9FB0-BD098D5693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9184" y="237744"/>
            <a:ext cx="3792532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30C82B-C7DC-434D-8768-DE9D11767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2840" y="237744"/>
            <a:ext cx="756746" cy="365760"/>
          </a:xfrm>
        </p:spPr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29" name="Straight Connector 128">
            <a:extLst>
              <a:ext uri="{FF2B5EF4-FFF2-40B4-BE49-F238E27FC236}">
                <a16:creationId xmlns:a16="http://schemas.microsoft.com/office/drawing/2014/main" id="{A8CCC603-9605-46C8-9034-8DAE6AC40DD9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CBBF1D9-8F8F-45A3-BDB4-952D0FB20A4D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72800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2" name="Rectangle 71">
            <a:extLst>
              <a:ext uri="{FF2B5EF4-FFF2-40B4-BE49-F238E27FC236}">
                <a16:creationId xmlns:a16="http://schemas.microsoft.com/office/drawing/2014/main" id="{CBEB8797-B080-41A6-B14E-8DC7F0F27E4E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C6C7272-A552-46B3-992F-F5ADD5AA2443}"/>
              </a:ext>
            </a:extLst>
          </p:cNvPr>
          <p:cNvSpPr/>
          <p:nvPr/>
        </p:nvSpPr>
        <p:spPr>
          <a:xfrm>
            <a:off x="-1" y="0"/>
            <a:ext cx="6087677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228600" dist="152400" dir="21540000" sx="96000" sy="96000" algn="t" rotWithShape="0">
              <a:srgbClr val="000000">
                <a:alpha val="1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25F6AD1-1E6C-46AF-8431-6627180FF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8733" y="858981"/>
            <a:ext cx="4556749" cy="2281052"/>
          </a:xfrm>
        </p:spPr>
        <p:txBody>
          <a:bodyPr anchor="b"/>
          <a:lstStyle>
            <a:lvl1pPr>
              <a:defRPr lang="en-US" sz="360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88A91F9-760E-4CF4-8A03-FA1482C35E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559826" y="865909"/>
            <a:ext cx="4582548" cy="512618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49A9D5-BA6E-4C4A-88A0-5BB86958B8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68733" y="3429000"/>
            <a:ext cx="4556749" cy="2590800"/>
          </a:xfrm>
        </p:spPr>
        <p:txBody>
          <a:bodyPr/>
          <a:lstStyle>
            <a:lvl1pPr marL="0" indent="0">
              <a:buNone/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56899E-70A1-4EFB-87EC-6C4F3BC036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29184" y="6236208"/>
            <a:ext cx="3037459" cy="365125"/>
          </a:xfrm>
        </p:spPr>
        <p:txBody>
          <a:bodyPr/>
          <a:lstStyle/>
          <a:p>
            <a:fld id="{01AF0C4B-5A4A-45CA-ABEC-10F107160D33}" type="datetime1">
              <a:rPr lang="en-US" smtClean="0"/>
              <a:t>10/8/2024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C34B05-4931-4BC8-BD43-9E6B944B30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9184" y="237744"/>
            <a:ext cx="4114800" cy="365125"/>
          </a:xfrm>
        </p:spPr>
        <p:txBody>
          <a:bodyPr/>
          <a:lstStyle>
            <a:lvl1pPr algn="l"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4ABE5D-7EA4-4D33-B23E-52E640CBF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92840" y="237744"/>
            <a:ext cx="756746" cy="365760"/>
          </a:xfrm>
        </p:spPr>
        <p:txBody>
          <a:bodyPr/>
          <a:lstStyle/>
          <a:p>
            <a:fld id="{B4A918BC-4D43-4B42-B3C0-E7EBE25E6AF0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DF0DB5EA-94EC-4DB5-B8E5-B454005C1552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699FF82-B951-46E6-AEA7-0993C867FB6D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1751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09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38E7D36-B1C9-463C-983F-AEA5810A60D0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7B9A221-B33F-47C2-85FF-2C8F363D797B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D0E0EF1-7626-4514-9337-271DD661B1EB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65" name="Rectangle 64">
            <a:extLst>
              <a:ext uri="{FF2B5EF4-FFF2-40B4-BE49-F238E27FC236}">
                <a16:creationId xmlns:a16="http://schemas.microsoft.com/office/drawing/2014/main" id="{5F0B1492-9A00-4F80-8771-0BB2C2C4353C}"/>
              </a:ext>
            </a:extLst>
          </p:cNvPr>
          <p:cNvSpPr/>
          <p:nvPr/>
        </p:nvSpPr>
        <p:spPr>
          <a:xfrm>
            <a:off x="0" y="-2"/>
            <a:ext cx="12188952" cy="2544415"/>
          </a:xfrm>
          <a:prstGeom prst="rect">
            <a:avLst/>
          </a:prstGeom>
          <a:ln>
            <a:noFill/>
          </a:ln>
          <a:effectLst>
            <a:outerShdw blurRad="190500" dist="127000" dir="5460000" sx="94000" sy="94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462805-4F8E-44FE-905C-2C3F1A2B3D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801" y="858982"/>
            <a:ext cx="10380573" cy="14322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45021C-0380-49AA-ADA1-A8B473FBF5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1799" y="2750126"/>
            <a:ext cx="10381205" cy="32617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7A2409-F298-40BF-BFAC-65A3E71D29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32481" y="624007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6989806E-8E94-473C-AEE7-BE6F15F85533}" type="datetime1">
              <a:rPr lang="en-US" smtClean="0"/>
              <a:t>10/8/2024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4799D8-4DBF-4BB2-8D2B-65592ADC90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32481" y="23619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F99666-11C3-48A1-966C-439EBF9D9A0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89782" y="235881"/>
            <a:ext cx="756746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lang="en-US" sz="1400" b="1" kern="1200" smtClean="0">
                <a:solidFill>
                  <a:schemeClr val="tx1"/>
                </a:solidFill>
                <a:latin typeface="Bierstadt" panose="020B0504020202020204" pitchFamily="34" charset="0"/>
                <a:ea typeface="+mn-ea"/>
                <a:cs typeface="+mn-cs"/>
              </a:defRPr>
            </a:lvl1pPr>
          </a:lstStyle>
          <a:p>
            <a:fld id="{B4A918BC-4D43-4B42-B3C0-E7EBE25E6AF0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7FAC7B62-8ACC-41ED-80AB-8D1CDF38B9E4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45FF525-9A83-4625-99D9-B267BDE077E7}"/>
              </a:ext>
            </a:extLst>
          </p:cNvPr>
          <p:cNvCxnSpPr>
            <a:cxnSpLocks/>
          </p:cNvCxnSpPr>
          <p:nvPr/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91709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79" r:id="rId6"/>
    <p:sldLayoutId id="2147483675" r:id="rId7"/>
    <p:sldLayoutId id="2147483676" r:id="rId8"/>
    <p:sldLayoutId id="2147483677" r:id="rId9"/>
    <p:sldLayoutId id="2147483678" r:id="rId10"/>
    <p:sldLayoutId id="2147483680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None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indent="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id="{5CC50F2E-EF04-4D7A-A09C-5AEF6E5EAD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F489C2E0-4895-4B72-85EA-7EE9FAFFDC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5999" y="0"/>
            <a:ext cx="6095995" cy="3429000"/>
          </a:xfrm>
          <a:prstGeom prst="rect">
            <a:avLst/>
          </a:prstGeom>
          <a:ln>
            <a:noFill/>
          </a:ln>
          <a:effectLst>
            <a:outerShdw blurRad="342900" dist="228600" dir="5460000" sx="90000" sy="90000" algn="t" rotWithShape="0">
              <a:srgbClr val="000000">
                <a:alpha val="3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CCA083B3-2F2B-4FCA-BB4A-BE8DBEDF84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4889" y="2259251"/>
            <a:ext cx="10833258" cy="4260743"/>
          </a:xfrm>
        </p:spPr>
        <p:txBody>
          <a:bodyPr anchor="ctr">
            <a:normAutofit/>
          </a:bodyPr>
          <a:lstStyle/>
          <a:p>
            <a:r>
              <a:rPr lang="cs-CZ" sz="3600" b="1" dirty="0">
                <a:solidFill>
                  <a:schemeClr val="bg1"/>
                </a:solidFill>
                <a:latin typeface="+mn-lt"/>
              </a:rPr>
              <a:t>Pracovní skupina  Veřejná prostranství, památky kultura a cestovní ruch</a:t>
            </a:r>
            <a:br>
              <a:rPr lang="cs-CZ" sz="3600" b="1" dirty="0">
                <a:solidFill>
                  <a:schemeClr val="bg1"/>
                </a:solidFill>
                <a:latin typeface="+mn-lt"/>
              </a:rPr>
            </a:br>
            <a:br>
              <a:rPr lang="cs-CZ" sz="3600" b="1" dirty="0">
                <a:solidFill>
                  <a:schemeClr val="bg1"/>
                </a:solidFill>
                <a:latin typeface="+mn-lt"/>
              </a:rPr>
            </a:br>
            <a:r>
              <a:rPr lang="cs-CZ" sz="3600" b="1" dirty="0">
                <a:solidFill>
                  <a:schemeClr val="bg1"/>
                </a:solidFill>
                <a:latin typeface="+mn-lt"/>
              </a:rPr>
              <a:t>ITI Českobudějovické aglomerace</a:t>
            </a:r>
            <a:br>
              <a:rPr lang="cs-CZ" sz="6000" b="1" dirty="0">
                <a:solidFill>
                  <a:schemeClr val="bg1"/>
                </a:solidFill>
                <a:latin typeface="+mn-lt"/>
              </a:rPr>
            </a:br>
            <a:br>
              <a:rPr lang="cs-CZ" dirty="0">
                <a:solidFill>
                  <a:schemeClr val="bg1"/>
                </a:solidFill>
                <a:latin typeface="+mn-lt"/>
              </a:rPr>
            </a:br>
            <a:r>
              <a:rPr lang="cs-CZ" sz="1600" i="1" dirty="0">
                <a:solidFill>
                  <a:schemeClr val="bg1"/>
                </a:solidFill>
                <a:latin typeface="+mn-lt"/>
              </a:rPr>
              <a:t>08. 10. 2024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6937859-4F42-4F3B-9998-85A4E8E692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707270" y="440509"/>
            <a:ext cx="3256057" cy="5830646"/>
          </a:xfrm>
        </p:spPr>
        <p:txBody>
          <a:bodyPr anchor="b">
            <a:normAutofit/>
          </a:bodyPr>
          <a:lstStyle/>
          <a:p>
            <a:r>
              <a:rPr lang="cs-CZ" dirty="0"/>
              <a:t>19.03.2024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D7AD51E-A168-490B-B8A6-8AFE86E0F2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668155" y="5641010"/>
            <a:ext cx="0" cy="599069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Obrázek 14" descr="Obsah obrázku kuchyňské nádobí, struhadlo&#10;&#10;Popis byl vytvořen automaticky">
            <a:extLst>
              <a:ext uri="{FF2B5EF4-FFF2-40B4-BE49-F238E27FC236}">
                <a16:creationId xmlns:a16="http://schemas.microsoft.com/office/drawing/2014/main" id="{B2DD8C9F-571F-4A94-9FFC-EF09E26FAC8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9949" r="97427">
                        <a14:foregroundMark x1="97256" y1="83333" x2="97256" y2="83333"/>
                        <a14:foregroundMark x1="97427" y1="46667" x2="97427" y2="46667"/>
                        <a14:foregroundMark x1="97256" y1="16667" x2="97256" y2="16667"/>
                        <a14:foregroundMark x1="93997" y1="15000" x2="93997" y2="15000"/>
                        <a14:foregroundMark x1="90566" y1="15000" x2="90566" y2="15000"/>
                        <a14:foregroundMark x1="87307" y1="20000" x2="87307" y2="20000"/>
                        <a14:foregroundMark x1="87136" y1="48333" x2="87136" y2="48333"/>
                        <a14:foregroundMark x1="87136" y1="83333" x2="87136" y2="83333"/>
                        <a14:foregroundMark x1="83362" y1="80000" x2="83362" y2="80000"/>
                        <a14:foregroundMark x1="79588" y1="83333" x2="79588" y2="83333"/>
                        <a14:foregroundMark x1="80617" y1="81667" x2="80617" y2="81667"/>
                        <a14:foregroundMark x1="80274" y1="51667" x2="80274" y2="51667"/>
                        <a14:foregroundMark x1="83533" y1="50000" x2="83533" y2="50000"/>
                        <a14:foregroundMark x1="83705" y1="15000" x2="83705" y2="15000"/>
                        <a14:foregroundMark x1="79760" y1="15000" x2="79760" y2="15000"/>
                        <a14:foregroundMark x1="76844" y1="16667" x2="76844" y2="16667"/>
                        <a14:foregroundMark x1="73413" y1="20000" x2="73413" y2="20000"/>
                        <a14:foregroundMark x1="70669" y1="18333" x2="70669" y2="18333"/>
                        <a14:foregroundMark x1="66724" y1="20000" x2="66552" y2="16667"/>
                        <a14:foregroundMark x1="66895" y1="51667" x2="66895" y2="51667"/>
                        <a14:foregroundMark x1="66724" y1="85000" x2="66724" y2="85000"/>
                        <a14:foregroundMark x1="70669" y1="85000" x2="70669" y2="85000"/>
                        <a14:foregroundMark x1="70326" y1="50000" x2="70326" y2="50000"/>
                        <a14:foregroundMark x1="73413" y1="48333" x2="73413" y2="48333"/>
                        <a14:foregroundMark x1="73928" y1="83333" x2="73928" y2="83333"/>
                        <a14:foregroundMark x1="76672" y1="85000" x2="76672" y2="85000"/>
                        <a14:foregroundMark x1="77015" y1="51667" x2="77015" y2="51667"/>
                        <a14:backgroundMark x1="93654" y1="83333" x2="93654" y2="83333"/>
                        <a14:backgroundMark x1="94340" y1="83333" x2="94340" y2="83333"/>
                        <a14:backgroundMark x1="93825" y1="86667" x2="93825" y2="8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900797" y="8732868"/>
            <a:ext cx="20024228" cy="2060813"/>
          </a:xfrm>
          <a:prstGeom prst="rect">
            <a:avLst/>
          </a:prstGeom>
        </p:spPr>
      </p:pic>
      <p:pic>
        <p:nvPicPr>
          <p:cNvPr id="4" name="Obrázek 29">
            <a:extLst>
              <a:ext uri="{FF2B5EF4-FFF2-40B4-BE49-F238E27FC236}">
                <a16:creationId xmlns:a16="http://schemas.microsoft.com/office/drawing/2014/main" id="{0A854D64-8EE9-F21F-FA68-23BA66AE27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6323" y="335375"/>
            <a:ext cx="3005222" cy="787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6493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2BBBAD-24B8-472D-AD6D-CE49C7E68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b="1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Aktuální stav přípravy a realizace projektů v aktivitě </a:t>
            </a:r>
            <a:r>
              <a:rPr lang="cs-CZ" sz="2800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V</a:t>
            </a:r>
            <a:r>
              <a:rPr lang="cs-CZ" sz="2800" b="1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eřejná prostranství  </a:t>
            </a:r>
            <a:endParaRPr lang="cs-CZ" sz="28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72D250A-3545-4E6B-91C4-1F1F5FDED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5397" y="2106600"/>
            <a:ext cx="10381205" cy="441602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s-ES" sz="2000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Revitalizace náměstí Míru v Lišově</a:t>
            </a:r>
            <a:r>
              <a:rPr lang="cs-CZ" sz="2000" dirty="0">
                <a:solidFill>
                  <a:schemeClr val="bg1"/>
                </a:solidFill>
                <a:ea typeface="Calibri" panose="020F0502020204030204" pitchFamily="34" charset="0"/>
              </a:rPr>
              <a:t>,</a:t>
            </a:r>
            <a:r>
              <a:rPr lang="cs-CZ" sz="2000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 Město Lišov -  </a:t>
            </a:r>
            <a:r>
              <a:rPr lang="cs-CZ" sz="2000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12/2027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cs-CZ" sz="2000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Revitalizace prameniště a veřejného prostoru okolí kaple Panny Marie Lurdské v Hrdějovicích na Těšíně, Obec </a:t>
            </a:r>
            <a:r>
              <a:rPr lang="cs-CZ" sz="2000" dirty="0">
                <a:solidFill>
                  <a:schemeClr val="bg1"/>
                </a:solidFill>
                <a:ea typeface="Times New Roman" panose="02020603050405020304" pitchFamily="18" charset="0"/>
              </a:rPr>
              <a:t>H</a:t>
            </a:r>
            <a:r>
              <a:rPr lang="cs-CZ" sz="2000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rdějovice - </a:t>
            </a:r>
            <a:r>
              <a:rPr lang="cs-CZ" sz="2000" dirty="0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12/2024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cs-CZ" sz="2000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Mahouš – Stavební úpravy návsi II. etapa – východní část, Obec Mahouš - </a:t>
            </a:r>
            <a:r>
              <a:rPr lang="cs-CZ" sz="2000" dirty="0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12/2025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cs-CZ" sz="2000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Veřejné prostranství obce Planá, Obec Planá – </a:t>
            </a:r>
            <a:r>
              <a:rPr lang="cs-CZ" sz="2000" dirty="0">
                <a:solidFill>
                  <a:srgbClr val="FF0000"/>
                </a:solidFill>
                <a:effectLst/>
                <a:ea typeface="Times New Roman" panose="02020603050405020304" pitchFamily="18" charset="0"/>
              </a:rPr>
              <a:t>06/2026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cs-CZ" sz="2000" u="sng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SM ČB :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cs-CZ" sz="2000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 Sluneční ostrov-Jiráskovo nábřeží, České Budějovice – </a:t>
            </a:r>
            <a:r>
              <a:rPr lang="cs-CZ" sz="2000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12/2025</a:t>
            </a:r>
            <a:endParaRPr lang="cs-CZ" sz="2000" dirty="0">
              <a:solidFill>
                <a:srgbClr val="FF0000"/>
              </a:solidFill>
              <a:ea typeface="Calibri" panose="020F050202020403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cs-CZ" sz="2000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Senovážné náměstí v Českých Budějovicích – </a:t>
            </a:r>
            <a:r>
              <a:rPr lang="cs-CZ" sz="2000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12/2027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cs-CZ" sz="2000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Park Háječek – </a:t>
            </a:r>
            <a:r>
              <a:rPr lang="cs-CZ" sz="2000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12/2026</a:t>
            </a:r>
            <a:endParaRPr lang="cs-CZ" sz="2000" dirty="0">
              <a:solidFill>
                <a:srgbClr val="FF0000"/>
              </a:solidFill>
              <a:ea typeface="Calibri" panose="020F050202020403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cs-CZ" sz="2000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Park Čtyři Dvory – </a:t>
            </a:r>
            <a:r>
              <a:rPr lang="cs-CZ" sz="2000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12/2024</a:t>
            </a:r>
          </a:p>
        </p:txBody>
      </p:sp>
      <p:pic>
        <p:nvPicPr>
          <p:cNvPr id="4" name="Obrázek 3" descr="Obsah obrázku kuchyňské nádobí, struhadlo&#10;&#10;Popis byl vytvořen automaticky">
            <a:extLst>
              <a:ext uri="{FF2B5EF4-FFF2-40B4-BE49-F238E27FC236}">
                <a16:creationId xmlns:a16="http://schemas.microsoft.com/office/drawing/2014/main" id="{8F9225CF-43B4-4815-8C18-BE039D6B6DB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9949" r="97427">
                        <a14:foregroundMark x1="97256" y1="83333" x2="97256" y2="83333"/>
                        <a14:foregroundMark x1="97427" y1="46667" x2="97427" y2="46667"/>
                        <a14:foregroundMark x1="97256" y1="16667" x2="97256" y2="16667"/>
                        <a14:foregroundMark x1="93997" y1="15000" x2="93997" y2="15000"/>
                        <a14:foregroundMark x1="90566" y1="15000" x2="90566" y2="15000"/>
                        <a14:foregroundMark x1="87307" y1="20000" x2="87307" y2="20000"/>
                        <a14:foregroundMark x1="87136" y1="48333" x2="87136" y2="48333"/>
                        <a14:foregroundMark x1="87136" y1="83333" x2="87136" y2="83333"/>
                        <a14:foregroundMark x1="83362" y1="80000" x2="83362" y2="80000"/>
                        <a14:foregroundMark x1="79588" y1="83333" x2="79588" y2="83333"/>
                        <a14:foregroundMark x1="80617" y1="81667" x2="80617" y2="81667"/>
                        <a14:foregroundMark x1="80274" y1="51667" x2="80274" y2="51667"/>
                        <a14:foregroundMark x1="83533" y1="50000" x2="83533" y2="50000"/>
                        <a14:foregroundMark x1="83705" y1="15000" x2="83705" y2="15000"/>
                        <a14:foregroundMark x1="79760" y1="15000" x2="79760" y2="15000"/>
                        <a14:foregroundMark x1="76844" y1="16667" x2="76844" y2="16667"/>
                        <a14:foregroundMark x1="73413" y1="20000" x2="73413" y2="20000"/>
                        <a14:foregroundMark x1="70669" y1="18333" x2="70669" y2="18333"/>
                        <a14:foregroundMark x1="66724" y1="20000" x2="66552" y2="16667"/>
                        <a14:foregroundMark x1="66895" y1="51667" x2="66895" y2="51667"/>
                        <a14:foregroundMark x1="66724" y1="85000" x2="66724" y2="85000"/>
                        <a14:foregroundMark x1="70669" y1="85000" x2="70669" y2="85000"/>
                        <a14:foregroundMark x1="70326" y1="50000" x2="70326" y2="50000"/>
                        <a14:foregroundMark x1="73413" y1="48333" x2="73413" y2="48333"/>
                        <a14:foregroundMark x1="73928" y1="83333" x2="73928" y2="83333"/>
                        <a14:foregroundMark x1="76672" y1="85000" x2="76672" y2="85000"/>
                        <a14:foregroundMark x1="77015" y1="51667" x2="77015" y2="51667"/>
                        <a14:foregroundMark x1="93997" y1="50000" x2="93997" y2="50000"/>
                        <a14:foregroundMark x1="93825" y1="83333" x2="93825" y2="83333"/>
                        <a14:foregroundMark x1="90566" y1="81667" x2="90566" y2="81667"/>
                        <a14:foregroundMark x1="90395" y1="51667" x2="90395" y2="51667"/>
                        <a14:foregroundMark x1="93997" y1="86667" x2="93997" y2="86667"/>
                        <a14:foregroundMark x1="93997" y1="83333" x2="93997" y2="83333"/>
                        <a14:foregroundMark x1="94340" y1="83333" x2="94340" y2="83333"/>
                        <a14:foregroundMark x1="94168" y1="83333" x2="94168" y2="83333"/>
                        <a14:foregroundMark x1="94168" y1="83333" x2="94168" y2="83333"/>
                        <a14:foregroundMark x1="94168" y1="83333" x2="94168" y2="81667"/>
                        <a14:foregroundMark x1="93654" y1="81667" x2="93654" y2="81667"/>
                        <a14:foregroundMark x1="93654" y1="85000" x2="93654" y2="85000"/>
                        <a14:foregroundMark x1="93997" y1="80000" x2="93997" y2="80000"/>
                        <a14:foregroundMark x1="94340" y1="80000" x2="93997" y2="81667"/>
                        <a14:foregroundMark x1="93825" y1="85000" x2="93825" y2="85000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997" y1="81667" x2="93825" y2="88333"/>
                        <a14:foregroundMark x1="39623" y1="15000" x2="39623" y2="15000"/>
                        <a14:backgroundMark x1="39623" y1="16667" x2="39623" y2="16667"/>
                        <a14:backgroundMark x1="39623" y1="13333" x2="39623" y2="1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9721483" y="8672485"/>
            <a:ext cx="20024228" cy="2060813"/>
          </a:xfrm>
          <a:prstGeom prst="rect">
            <a:avLst/>
          </a:prstGeom>
        </p:spPr>
      </p:pic>
      <p:pic>
        <p:nvPicPr>
          <p:cNvPr id="6" name="Obrázek 29">
            <a:extLst>
              <a:ext uri="{FF2B5EF4-FFF2-40B4-BE49-F238E27FC236}">
                <a16:creationId xmlns:a16="http://schemas.microsoft.com/office/drawing/2014/main" id="{4EF6DB95-D457-6D05-780B-D8CA3057F1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6323" y="335375"/>
            <a:ext cx="3005222" cy="787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4891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2BBBAD-24B8-472D-AD6D-CE49C7E68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b="1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Aktuální stav přípravy a realizace projektů v aktivitách </a:t>
            </a:r>
            <a:r>
              <a:rPr lang="cs-CZ" sz="2800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Památky a Muzea</a:t>
            </a:r>
            <a:endParaRPr lang="cs-CZ" sz="28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72D250A-3545-4E6B-91C4-1F1F5FDED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5397" y="2106600"/>
            <a:ext cx="10381205" cy="441602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2900" lvl="0" indent="-342900" algn="just">
              <a:buFont typeface="Arial" panose="020B0604020202020204" pitchFamily="34" charset="0"/>
              <a:buChar char="•"/>
            </a:pPr>
            <a:endParaRPr lang="cs-CZ" sz="2400" i="1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es-ES" sz="2400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Kostel sv. Prokopa a sv. Jana Křtitele – oprava fasády, interiéru, krovu a střechy</a:t>
            </a:r>
            <a:r>
              <a:rPr lang="cs-CZ" sz="2400" dirty="0">
                <a:solidFill>
                  <a:schemeClr val="bg1"/>
                </a:solidFill>
                <a:ea typeface="Calibri" panose="020F0502020204030204" pitchFamily="34" charset="0"/>
              </a:rPr>
              <a:t>,</a:t>
            </a:r>
            <a:r>
              <a:rPr lang="cs-CZ" sz="2400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 Římskokatolická farnost – </a:t>
            </a:r>
            <a:r>
              <a:rPr lang="cs-CZ" sz="2400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12/2025</a:t>
            </a:r>
          </a:p>
          <a:p>
            <a:pPr marL="342900" indent="-342900">
              <a:buFont typeface="Symbol" panose="05050102010706020507" pitchFamily="18" charset="2"/>
              <a:buChar char=""/>
            </a:pPr>
            <a:r>
              <a:rPr lang="cs-CZ" sz="2400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Oprava střechy presbytáře a fasád Katedrály sv. Mikuláše </a:t>
            </a:r>
            <a:r>
              <a:rPr lang="cs-CZ" sz="2400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- Římskokatolická farnost – </a:t>
            </a:r>
            <a:r>
              <a:rPr lang="cs-CZ" sz="2400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12/2025</a:t>
            </a:r>
            <a:r>
              <a:rPr lang="cs-CZ" sz="2400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  </a:t>
            </a:r>
            <a:endParaRPr lang="cs-CZ" sz="2400" dirty="0">
              <a:solidFill>
                <a:schemeClr val="bg1"/>
              </a:solidFill>
              <a:effectLst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cs-CZ" sz="2400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Návštěvnické a vzdělávací centrum v areálu NKP Rodiště Jana Žižky v Trocnově, </a:t>
            </a:r>
            <a:r>
              <a:rPr lang="cs-CZ" sz="2400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Jihočeské muzeum v Českých Budějovicích – </a:t>
            </a:r>
            <a:r>
              <a:rPr lang="cs-CZ" sz="2400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12/2025</a:t>
            </a:r>
          </a:p>
          <a:p>
            <a:pPr marL="342900" indent="-342900">
              <a:buFont typeface="Symbol" panose="05050102010706020507" pitchFamily="18" charset="2"/>
              <a:buChar char=""/>
            </a:pPr>
            <a:r>
              <a:rPr lang="cs-CZ" sz="2400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Muzejně expoziční část s depozitářem v areálu NKP Rodiště Jana Žižky v Trocnově,</a:t>
            </a:r>
            <a:r>
              <a:rPr lang="cs-CZ" sz="2400" dirty="0">
                <a:solidFill>
                  <a:schemeClr val="bg1"/>
                </a:solidFill>
                <a:ea typeface="Times New Roman" panose="02020603050405020304" pitchFamily="18" charset="0"/>
              </a:rPr>
              <a:t> </a:t>
            </a:r>
            <a:r>
              <a:rPr lang="cs-CZ" sz="2400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Jihočeské muzeum v Českých Budějovicích – </a:t>
            </a:r>
            <a:r>
              <a:rPr lang="cs-CZ" sz="2400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12/2025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endParaRPr lang="cs-CZ" sz="2400" dirty="0">
              <a:solidFill>
                <a:schemeClr val="bg1"/>
              </a:solidFill>
              <a:effectLst/>
              <a:ea typeface="Times New Roman" panose="02020603050405020304" pitchFamily="18" charset="0"/>
            </a:endParaRPr>
          </a:p>
        </p:txBody>
      </p:sp>
      <p:pic>
        <p:nvPicPr>
          <p:cNvPr id="4" name="Obrázek 3" descr="Obsah obrázku kuchyňské nádobí, struhadlo&#10;&#10;Popis byl vytvořen automaticky">
            <a:extLst>
              <a:ext uri="{FF2B5EF4-FFF2-40B4-BE49-F238E27FC236}">
                <a16:creationId xmlns:a16="http://schemas.microsoft.com/office/drawing/2014/main" id="{8F9225CF-43B4-4815-8C18-BE039D6B6DB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9949" r="97427">
                        <a14:foregroundMark x1="97256" y1="83333" x2="97256" y2="83333"/>
                        <a14:foregroundMark x1="97427" y1="46667" x2="97427" y2="46667"/>
                        <a14:foregroundMark x1="97256" y1="16667" x2="97256" y2="16667"/>
                        <a14:foregroundMark x1="93997" y1="15000" x2="93997" y2="15000"/>
                        <a14:foregroundMark x1="90566" y1="15000" x2="90566" y2="15000"/>
                        <a14:foregroundMark x1="87307" y1="20000" x2="87307" y2="20000"/>
                        <a14:foregroundMark x1="87136" y1="48333" x2="87136" y2="48333"/>
                        <a14:foregroundMark x1="87136" y1="83333" x2="87136" y2="83333"/>
                        <a14:foregroundMark x1="83362" y1="80000" x2="83362" y2="80000"/>
                        <a14:foregroundMark x1="79588" y1="83333" x2="79588" y2="83333"/>
                        <a14:foregroundMark x1="80617" y1="81667" x2="80617" y2="81667"/>
                        <a14:foregroundMark x1="80274" y1="51667" x2="80274" y2="51667"/>
                        <a14:foregroundMark x1="83533" y1="50000" x2="83533" y2="50000"/>
                        <a14:foregroundMark x1="83705" y1="15000" x2="83705" y2="15000"/>
                        <a14:foregroundMark x1="79760" y1="15000" x2="79760" y2="15000"/>
                        <a14:foregroundMark x1="76844" y1="16667" x2="76844" y2="16667"/>
                        <a14:foregroundMark x1="73413" y1="20000" x2="73413" y2="20000"/>
                        <a14:foregroundMark x1="70669" y1="18333" x2="70669" y2="18333"/>
                        <a14:foregroundMark x1="66724" y1="20000" x2="66552" y2="16667"/>
                        <a14:foregroundMark x1="66895" y1="51667" x2="66895" y2="51667"/>
                        <a14:foregroundMark x1="66724" y1="85000" x2="66724" y2="85000"/>
                        <a14:foregroundMark x1="70669" y1="85000" x2="70669" y2="85000"/>
                        <a14:foregroundMark x1="70326" y1="50000" x2="70326" y2="50000"/>
                        <a14:foregroundMark x1="73413" y1="48333" x2="73413" y2="48333"/>
                        <a14:foregroundMark x1="73928" y1="83333" x2="73928" y2="83333"/>
                        <a14:foregroundMark x1="76672" y1="85000" x2="76672" y2="85000"/>
                        <a14:foregroundMark x1="77015" y1="51667" x2="77015" y2="51667"/>
                        <a14:foregroundMark x1="93997" y1="50000" x2="93997" y2="50000"/>
                        <a14:foregroundMark x1="93825" y1="83333" x2="93825" y2="83333"/>
                        <a14:foregroundMark x1="90566" y1="81667" x2="90566" y2="81667"/>
                        <a14:foregroundMark x1="90395" y1="51667" x2="90395" y2="51667"/>
                        <a14:foregroundMark x1="93997" y1="86667" x2="93997" y2="86667"/>
                        <a14:foregroundMark x1="93997" y1="83333" x2="93997" y2="83333"/>
                        <a14:foregroundMark x1="94340" y1="83333" x2="94340" y2="83333"/>
                        <a14:foregroundMark x1="94168" y1="83333" x2="94168" y2="83333"/>
                        <a14:foregroundMark x1="94168" y1="83333" x2="94168" y2="83333"/>
                        <a14:foregroundMark x1="94168" y1="83333" x2="94168" y2="81667"/>
                        <a14:foregroundMark x1="93654" y1="81667" x2="93654" y2="81667"/>
                        <a14:foregroundMark x1="93654" y1="85000" x2="93654" y2="85000"/>
                        <a14:foregroundMark x1="93997" y1="80000" x2="93997" y2="80000"/>
                        <a14:foregroundMark x1="94340" y1="80000" x2="93997" y2="81667"/>
                        <a14:foregroundMark x1="93825" y1="85000" x2="93825" y2="85000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997" y1="81667" x2="93825" y2="88333"/>
                        <a14:foregroundMark x1="39623" y1="15000" x2="39623" y2="15000"/>
                        <a14:backgroundMark x1="39623" y1="16667" x2="39623" y2="16667"/>
                        <a14:backgroundMark x1="39623" y1="13333" x2="39623" y2="1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9721483" y="8672485"/>
            <a:ext cx="20024228" cy="2060813"/>
          </a:xfrm>
          <a:prstGeom prst="rect">
            <a:avLst/>
          </a:prstGeom>
        </p:spPr>
      </p:pic>
      <p:pic>
        <p:nvPicPr>
          <p:cNvPr id="6" name="Obrázek 29">
            <a:extLst>
              <a:ext uri="{FF2B5EF4-FFF2-40B4-BE49-F238E27FC236}">
                <a16:creationId xmlns:a16="http://schemas.microsoft.com/office/drawing/2014/main" id="{4EF6DB95-D457-6D05-780B-D8CA3057F1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6323" y="335375"/>
            <a:ext cx="3005222" cy="787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2670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2BBBAD-24B8-472D-AD6D-CE49C7E68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2800" b="1" dirty="0">
                <a:solidFill>
                  <a:schemeClr val="bg1">
                    <a:lumMod val="95000"/>
                  </a:schemeClr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Aktuální stav přípravy a realizace projektů v aktivitě Cestovní ruch</a:t>
            </a:r>
            <a:endParaRPr lang="cs-CZ" sz="2800" b="1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72D250A-3545-4E6B-91C4-1F1F5FDED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5397" y="2106600"/>
            <a:ext cx="10381205" cy="4416025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2900" lvl="0" indent="-342900" algn="just">
              <a:buFont typeface="Arial" panose="020B0604020202020204" pitchFamily="34" charset="0"/>
              <a:buChar char="•"/>
            </a:pPr>
            <a:endParaRPr lang="cs-CZ" sz="2400" i="1" dirty="0">
              <a:solidFill>
                <a:schemeClr val="bg1"/>
              </a:solidFill>
              <a:ea typeface="Calibri" panose="020F0502020204030204" pitchFamily="34" charset="0"/>
            </a:endParaRPr>
          </a:p>
          <a:p>
            <a:pPr marL="342900" indent="-342900">
              <a:buFont typeface="Symbol" panose="05050102010706020507" pitchFamily="18" charset="2"/>
              <a:buChar char=""/>
            </a:pPr>
            <a:r>
              <a:rPr lang="es-ES" sz="2400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Centrum současného umění a architektury</a:t>
            </a:r>
            <a:r>
              <a:rPr lang="cs-CZ" sz="2400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 - </a:t>
            </a:r>
            <a:r>
              <a:rPr lang="es-ES" sz="2400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 TIC</a:t>
            </a:r>
            <a:r>
              <a:rPr lang="cs-CZ" sz="2400" dirty="0">
                <a:solidFill>
                  <a:schemeClr val="bg1"/>
                </a:solidFill>
                <a:effectLst/>
                <a:ea typeface="Calibri" panose="020F0502020204030204" pitchFamily="34" charset="0"/>
              </a:rPr>
              <a:t>,  SM ČB – </a:t>
            </a:r>
            <a:r>
              <a:rPr lang="cs-CZ" sz="2400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12/2025</a:t>
            </a:r>
          </a:p>
          <a:p>
            <a:pPr lvl="0"/>
            <a:endParaRPr lang="cs-CZ" sz="2400" dirty="0">
              <a:solidFill>
                <a:schemeClr val="bg1"/>
              </a:solidFill>
              <a:effectLst/>
              <a:ea typeface="Calibri" panose="020F0502020204030204" pitchFamily="34" charset="0"/>
            </a:endParaRPr>
          </a:p>
        </p:txBody>
      </p:sp>
      <p:pic>
        <p:nvPicPr>
          <p:cNvPr id="4" name="Obrázek 3" descr="Obsah obrázku kuchyňské nádobí, struhadlo&#10;&#10;Popis byl vytvořen automaticky">
            <a:extLst>
              <a:ext uri="{FF2B5EF4-FFF2-40B4-BE49-F238E27FC236}">
                <a16:creationId xmlns:a16="http://schemas.microsoft.com/office/drawing/2014/main" id="{8F9225CF-43B4-4815-8C18-BE039D6B6DB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9949" r="97427">
                        <a14:foregroundMark x1="97256" y1="83333" x2="97256" y2="83333"/>
                        <a14:foregroundMark x1="97427" y1="46667" x2="97427" y2="46667"/>
                        <a14:foregroundMark x1="97256" y1="16667" x2="97256" y2="16667"/>
                        <a14:foregroundMark x1="93997" y1="15000" x2="93997" y2="15000"/>
                        <a14:foregroundMark x1="90566" y1="15000" x2="90566" y2="15000"/>
                        <a14:foregroundMark x1="87307" y1="20000" x2="87307" y2="20000"/>
                        <a14:foregroundMark x1="87136" y1="48333" x2="87136" y2="48333"/>
                        <a14:foregroundMark x1="87136" y1="83333" x2="87136" y2="83333"/>
                        <a14:foregroundMark x1="83362" y1="80000" x2="83362" y2="80000"/>
                        <a14:foregroundMark x1="79588" y1="83333" x2="79588" y2="83333"/>
                        <a14:foregroundMark x1="80617" y1="81667" x2="80617" y2="81667"/>
                        <a14:foregroundMark x1="80274" y1="51667" x2="80274" y2="51667"/>
                        <a14:foregroundMark x1="83533" y1="50000" x2="83533" y2="50000"/>
                        <a14:foregroundMark x1="83705" y1="15000" x2="83705" y2="15000"/>
                        <a14:foregroundMark x1="79760" y1="15000" x2="79760" y2="15000"/>
                        <a14:foregroundMark x1="76844" y1="16667" x2="76844" y2="16667"/>
                        <a14:foregroundMark x1="73413" y1="20000" x2="73413" y2="20000"/>
                        <a14:foregroundMark x1="70669" y1="18333" x2="70669" y2="18333"/>
                        <a14:foregroundMark x1="66724" y1="20000" x2="66552" y2="16667"/>
                        <a14:foregroundMark x1="66895" y1="51667" x2="66895" y2="51667"/>
                        <a14:foregroundMark x1="66724" y1="85000" x2="66724" y2="85000"/>
                        <a14:foregroundMark x1="70669" y1="85000" x2="70669" y2="85000"/>
                        <a14:foregroundMark x1="70326" y1="50000" x2="70326" y2="50000"/>
                        <a14:foregroundMark x1="73413" y1="48333" x2="73413" y2="48333"/>
                        <a14:foregroundMark x1="73928" y1="83333" x2="73928" y2="83333"/>
                        <a14:foregroundMark x1="76672" y1="85000" x2="76672" y2="85000"/>
                        <a14:foregroundMark x1="77015" y1="51667" x2="77015" y2="51667"/>
                        <a14:foregroundMark x1="93997" y1="50000" x2="93997" y2="50000"/>
                        <a14:foregroundMark x1="93825" y1="83333" x2="93825" y2="83333"/>
                        <a14:foregroundMark x1="90566" y1="81667" x2="90566" y2="81667"/>
                        <a14:foregroundMark x1="90395" y1="51667" x2="90395" y2="51667"/>
                        <a14:foregroundMark x1="93997" y1="86667" x2="93997" y2="86667"/>
                        <a14:foregroundMark x1="93997" y1="83333" x2="93997" y2="83333"/>
                        <a14:foregroundMark x1="94340" y1="83333" x2="94340" y2="83333"/>
                        <a14:foregroundMark x1="94168" y1="83333" x2="94168" y2="83333"/>
                        <a14:foregroundMark x1="94168" y1="83333" x2="94168" y2="83333"/>
                        <a14:foregroundMark x1="94168" y1="83333" x2="94168" y2="81667"/>
                        <a14:foregroundMark x1="93654" y1="81667" x2="93654" y2="81667"/>
                        <a14:foregroundMark x1="93654" y1="85000" x2="93654" y2="85000"/>
                        <a14:foregroundMark x1="93997" y1="80000" x2="93997" y2="80000"/>
                        <a14:foregroundMark x1="94340" y1="80000" x2="93997" y2="81667"/>
                        <a14:foregroundMark x1="93825" y1="85000" x2="93825" y2="85000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997" y1="81667" x2="93825" y2="88333"/>
                        <a14:foregroundMark x1="39623" y1="15000" x2="39623" y2="15000"/>
                        <a14:backgroundMark x1="39623" y1="16667" x2="39623" y2="16667"/>
                        <a14:backgroundMark x1="39623" y1="13333" x2="39623" y2="1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9721483" y="8672485"/>
            <a:ext cx="20024228" cy="2060813"/>
          </a:xfrm>
          <a:prstGeom prst="rect">
            <a:avLst/>
          </a:prstGeom>
        </p:spPr>
      </p:pic>
      <p:pic>
        <p:nvPicPr>
          <p:cNvPr id="6" name="Obrázek 29">
            <a:extLst>
              <a:ext uri="{FF2B5EF4-FFF2-40B4-BE49-F238E27FC236}">
                <a16:creationId xmlns:a16="http://schemas.microsoft.com/office/drawing/2014/main" id="{4EF6DB95-D457-6D05-780B-D8CA3057F1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6323" y="335375"/>
            <a:ext cx="3005222" cy="787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5268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72BBBAD-24B8-472D-AD6D-CE49C7E68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3600" b="1" dirty="0">
                <a:solidFill>
                  <a:schemeClr val="bg1"/>
                </a:solidFill>
              </a:rPr>
              <a:t>3.</a:t>
            </a:r>
            <a:r>
              <a:rPr lang="cs-CZ" sz="2800" dirty="0">
                <a:solidFill>
                  <a:schemeClr val="bg1"/>
                </a:solidFill>
                <a:latin typeface="+mn-lt"/>
              </a:rPr>
              <a:t>	</a:t>
            </a:r>
            <a:r>
              <a:rPr lang="cs-CZ" sz="2800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Změna PR – vyřazení 4 projektů a navýšení alokace 2 projektu</a:t>
            </a:r>
            <a:br>
              <a:rPr lang="cs-CZ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cs-CZ" sz="1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cs-CZ" sz="2800" b="1" dirty="0">
              <a:solidFill>
                <a:schemeClr val="bg1"/>
              </a:solidFill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72D250A-3545-4E6B-91C4-1F1F5FDED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5397" y="2106600"/>
            <a:ext cx="10381205" cy="4416025"/>
          </a:xfrm>
        </p:spPr>
        <p:txBody>
          <a:bodyPr vert="horz" lIns="91440" tIns="45720" rIns="91440" bIns="45720" rtlCol="0" anchor="t">
            <a:noAutofit/>
          </a:bodyPr>
          <a:lstStyle/>
          <a:p>
            <a:pPr lvl="0" algn="just"/>
            <a:r>
              <a:rPr lang="cs-CZ" sz="2000" b="1" i="1" dirty="0">
                <a:solidFill>
                  <a:srgbClr val="FF0000"/>
                </a:solidFill>
                <a:ea typeface="Calibri" panose="020F0502020204030204" pitchFamily="34" charset="0"/>
              </a:rPr>
              <a:t>Usnesení č. 1/2024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2000" i="1" dirty="0">
                <a:solidFill>
                  <a:srgbClr val="FF0000"/>
                </a:solidFill>
                <a:ea typeface="Calibri" panose="020F0502020204030204" pitchFamily="34" charset="0"/>
              </a:rPr>
              <a:t>Pracovní skupina schvaluje vyřazení projektů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cs-CZ" sz="2000" i="1" dirty="0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Park Dukelská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cs-CZ" sz="2000" i="1" dirty="0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Park Mánesova-Čechova</a:t>
            </a: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cs-CZ" sz="2000" i="1" dirty="0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Zátkovo nábřeží</a:t>
            </a:r>
            <a:endParaRPr lang="cs-CZ" sz="2000" i="1" dirty="0">
              <a:solidFill>
                <a:srgbClr val="FF0000"/>
              </a:solidFill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0000"/>
              </a:lnSpc>
              <a:spcBef>
                <a:spcPts val="0"/>
              </a:spcBef>
              <a:buFontTx/>
              <a:buChar char="-"/>
            </a:pPr>
            <a:r>
              <a:rPr lang="cs-CZ" sz="2000" i="1" dirty="0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Park za školou T. G. Masaryka - zelenomodré srdce Nového Vráta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cs-CZ" sz="2000" i="1" dirty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cs-CZ" sz="2000" i="1" dirty="0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programového rámce v Opatření Veřejná prostranství, památky, muzea a cestovní ruch.</a:t>
            </a:r>
            <a:br>
              <a:rPr lang="cs-CZ" sz="2000" i="1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2000" i="1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(Pro/Proti/Zdržel se)</a:t>
            </a:r>
          </a:p>
          <a:p>
            <a:pPr lvl="0" algn="just"/>
            <a:r>
              <a:rPr lang="cs-CZ" sz="2000" b="1" i="1" dirty="0">
                <a:solidFill>
                  <a:srgbClr val="FF0000"/>
                </a:solidFill>
                <a:ea typeface="Calibri" panose="020F0502020204030204" pitchFamily="34" charset="0"/>
              </a:rPr>
              <a:t>Usnesení č. 2/2024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2000" i="1" dirty="0">
                <a:solidFill>
                  <a:srgbClr val="FF0000"/>
                </a:solidFill>
                <a:ea typeface="Calibri" panose="020F0502020204030204" pitchFamily="34" charset="0"/>
              </a:rPr>
              <a:t>Pracovní skupina schvaluje navýšení alokace projektů </a:t>
            </a:r>
            <a:r>
              <a:rPr lang="cs-CZ" sz="2000" dirty="0">
                <a:solidFill>
                  <a:srgbClr val="FF0000"/>
                </a:solidFill>
                <a:effectLst/>
                <a:ea typeface="Calibri" panose="020F0502020204030204" pitchFamily="34" charset="0"/>
              </a:rPr>
              <a:t>Sluneční ostrov-Jiráskovo nábřeží, České Budějovice a Senovážné náměstí v Českých Budějovicích ve výši alokace vyřazených projektů dle Usnesení č.1/2024. </a:t>
            </a:r>
          </a:p>
          <a:p>
            <a:pPr lvl="0">
              <a:lnSpc>
                <a:spcPct val="100000"/>
              </a:lnSpc>
              <a:spcBef>
                <a:spcPts val="0"/>
              </a:spcBef>
            </a:pPr>
            <a:r>
              <a:rPr lang="cs-CZ" sz="2000" i="1" dirty="0">
                <a:solidFill>
                  <a:srgbClr val="FF0000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/Proti/Zdržel se)</a:t>
            </a:r>
            <a:endParaRPr lang="cs-CZ" sz="2000" i="1" dirty="0">
              <a:solidFill>
                <a:srgbClr val="FF0000"/>
              </a:solidFill>
              <a:ea typeface="Calibri" panose="020F0502020204030204" pitchFamily="34" charset="0"/>
            </a:endParaRPr>
          </a:p>
        </p:txBody>
      </p:sp>
      <p:pic>
        <p:nvPicPr>
          <p:cNvPr id="4" name="Obrázek 3" descr="Obsah obrázku kuchyňské nádobí, struhadlo&#10;&#10;Popis byl vytvořen automaticky">
            <a:extLst>
              <a:ext uri="{FF2B5EF4-FFF2-40B4-BE49-F238E27FC236}">
                <a16:creationId xmlns:a16="http://schemas.microsoft.com/office/drawing/2014/main" id="{8F9225CF-43B4-4815-8C18-BE039D6B6DB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9949" r="97427">
                        <a14:foregroundMark x1="97256" y1="83333" x2="97256" y2="83333"/>
                        <a14:foregroundMark x1="97427" y1="46667" x2="97427" y2="46667"/>
                        <a14:foregroundMark x1="97256" y1="16667" x2="97256" y2="16667"/>
                        <a14:foregroundMark x1="93997" y1="15000" x2="93997" y2="15000"/>
                        <a14:foregroundMark x1="90566" y1="15000" x2="90566" y2="15000"/>
                        <a14:foregroundMark x1="87307" y1="20000" x2="87307" y2="20000"/>
                        <a14:foregroundMark x1="87136" y1="48333" x2="87136" y2="48333"/>
                        <a14:foregroundMark x1="87136" y1="83333" x2="87136" y2="83333"/>
                        <a14:foregroundMark x1="83362" y1="80000" x2="83362" y2="80000"/>
                        <a14:foregroundMark x1="79588" y1="83333" x2="79588" y2="83333"/>
                        <a14:foregroundMark x1="80617" y1="81667" x2="80617" y2="81667"/>
                        <a14:foregroundMark x1="80274" y1="51667" x2="80274" y2="51667"/>
                        <a14:foregroundMark x1="83533" y1="50000" x2="83533" y2="50000"/>
                        <a14:foregroundMark x1="83705" y1="15000" x2="83705" y2="15000"/>
                        <a14:foregroundMark x1="79760" y1="15000" x2="79760" y2="15000"/>
                        <a14:foregroundMark x1="76844" y1="16667" x2="76844" y2="16667"/>
                        <a14:foregroundMark x1="73413" y1="20000" x2="73413" y2="20000"/>
                        <a14:foregroundMark x1="70669" y1="18333" x2="70669" y2="18333"/>
                        <a14:foregroundMark x1="66724" y1="20000" x2="66552" y2="16667"/>
                        <a14:foregroundMark x1="66895" y1="51667" x2="66895" y2="51667"/>
                        <a14:foregroundMark x1="66724" y1="85000" x2="66724" y2="85000"/>
                        <a14:foregroundMark x1="70669" y1="85000" x2="70669" y2="85000"/>
                        <a14:foregroundMark x1="70326" y1="50000" x2="70326" y2="50000"/>
                        <a14:foregroundMark x1="73413" y1="48333" x2="73413" y2="48333"/>
                        <a14:foregroundMark x1="73928" y1="83333" x2="73928" y2="83333"/>
                        <a14:foregroundMark x1="76672" y1="85000" x2="76672" y2="85000"/>
                        <a14:foregroundMark x1="77015" y1="51667" x2="77015" y2="51667"/>
                        <a14:foregroundMark x1="93997" y1="50000" x2="93997" y2="50000"/>
                        <a14:foregroundMark x1="93825" y1="83333" x2="93825" y2="83333"/>
                        <a14:foregroundMark x1="90566" y1="81667" x2="90566" y2="81667"/>
                        <a14:foregroundMark x1="90395" y1="51667" x2="90395" y2="51667"/>
                        <a14:foregroundMark x1="93997" y1="86667" x2="93997" y2="86667"/>
                        <a14:foregroundMark x1="93997" y1="83333" x2="93997" y2="83333"/>
                        <a14:foregroundMark x1="94340" y1="83333" x2="94340" y2="83333"/>
                        <a14:foregroundMark x1="94168" y1="83333" x2="94168" y2="83333"/>
                        <a14:foregroundMark x1="94168" y1="83333" x2="94168" y2="83333"/>
                        <a14:foregroundMark x1="94168" y1="83333" x2="94168" y2="81667"/>
                        <a14:foregroundMark x1="93654" y1="81667" x2="93654" y2="81667"/>
                        <a14:foregroundMark x1="93654" y1="85000" x2="93654" y2="85000"/>
                        <a14:foregroundMark x1="93997" y1="80000" x2="93997" y2="80000"/>
                        <a14:foregroundMark x1="94340" y1="80000" x2="93997" y2="81667"/>
                        <a14:foregroundMark x1="93825" y1="85000" x2="93825" y2="85000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997" y1="81667" x2="93825" y2="88333"/>
                        <a14:foregroundMark x1="39623" y1="15000" x2="39623" y2="15000"/>
                        <a14:backgroundMark x1="39623" y1="16667" x2="39623" y2="16667"/>
                        <a14:backgroundMark x1="39623" y1="13333" x2="39623" y2="1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9721483" y="8672485"/>
            <a:ext cx="20024228" cy="2060813"/>
          </a:xfrm>
          <a:prstGeom prst="rect">
            <a:avLst/>
          </a:prstGeom>
        </p:spPr>
      </p:pic>
      <p:pic>
        <p:nvPicPr>
          <p:cNvPr id="6" name="Obrázek 29">
            <a:extLst>
              <a:ext uri="{FF2B5EF4-FFF2-40B4-BE49-F238E27FC236}">
                <a16:creationId xmlns:a16="http://schemas.microsoft.com/office/drawing/2014/main" id="{4EF6DB95-D457-6D05-780B-D8CA3057F1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6323" y="335375"/>
            <a:ext cx="3005222" cy="787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1552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72D250A-3545-4E6B-91C4-1F1F5FDED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1799" y="2041864"/>
            <a:ext cx="10381205" cy="2738857"/>
          </a:xfrm>
        </p:spPr>
        <p:txBody>
          <a:bodyPr vert="horz" lIns="91440" tIns="45720" rIns="91440" bIns="45720" rtlCol="0" anchor="t">
            <a:noAutofit/>
          </a:bodyPr>
          <a:lstStyle/>
          <a:p>
            <a:pPr lvl="0" algn="ctr">
              <a:lnSpc>
                <a:spcPct val="115000"/>
              </a:lnSpc>
            </a:pPr>
            <a:endParaRPr lang="cs-CZ" sz="2000" dirty="0">
              <a:solidFill>
                <a:schemeClr val="bg1"/>
              </a:solidFill>
            </a:endParaRPr>
          </a:p>
          <a:p>
            <a:pPr lvl="0" algn="ctr">
              <a:lnSpc>
                <a:spcPct val="115000"/>
              </a:lnSpc>
            </a:pPr>
            <a:endParaRPr lang="cs-CZ" sz="2000" dirty="0">
              <a:solidFill>
                <a:schemeClr val="bg1"/>
              </a:solidFill>
            </a:endParaRPr>
          </a:p>
          <a:p>
            <a:pPr algn="ctr">
              <a:lnSpc>
                <a:spcPct val="115000"/>
              </a:lnSpc>
            </a:pPr>
            <a:r>
              <a:rPr lang="cs-CZ" sz="4400" b="1" dirty="0">
                <a:solidFill>
                  <a:schemeClr val="bg1"/>
                </a:solidFill>
              </a:rPr>
              <a:t>Děkuji za pozornost</a:t>
            </a:r>
          </a:p>
          <a:p>
            <a:pPr lvl="0" algn="ctr">
              <a:lnSpc>
                <a:spcPct val="115000"/>
              </a:lnSpc>
            </a:pPr>
            <a:endParaRPr lang="cs-CZ" sz="2000" dirty="0">
              <a:solidFill>
                <a:schemeClr val="bg1"/>
              </a:solidFill>
            </a:endParaRPr>
          </a:p>
          <a:p>
            <a:pPr lvl="0" algn="ctr">
              <a:lnSpc>
                <a:spcPct val="115000"/>
              </a:lnSpc>
            </a:pPr>
            <a:endParaRPr lang="cs-CZ" sz="2000" dirty="0">
              <a:solidFill>
                <a:schemeClr val="bg1"/>
              </a:solidFill>
            </a:endParaRPr>
          </a:p>
        </p:txBody>
      </p:sp>
      <p:pic>
        <p:nvPicPr>
          <p:cNvPr id="4" name="Obrázek 3" descr="Obsah obrázku kuchyňské nádobí, struhadlo&#10;&#10;Popis byl vytvořen automaticky">
            <a:extLst>
              <a:ext uri="{FF2B5EF4-FFF2-40B4-BE49-F238E27FC236}">
                <a16:creationId xmlns:a16="http://schemas.microsoft.com/office/drawing/2014/main" id="{8F9225CF-43B4-4815-8C18-BE039D6B6DBD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9949" r="97427">
                        <a14:foregroundMark x1="97256" y1="83333" x2="97256" y2="83333"/>
                        <a14:foregroundMark x1="97427" y1="46667" x2="97427" y2="46667"/>
                        <a14:foregroundMark x1="97256" y1="16667" x2="97256" y2="16667"/>
                        <a14:foregroundMark x1="93997" y1="15000" x2="93997" y2="15000"/>
                        <a14:foregroundMark x1="90566" y1="15000" x2="90566" y2="15000"/>
                        <a14:foregroundMark x1="87307" y1="20000" x2="87307" y2="20000"/>
                        <a14:foregroundMark x1="87136" y1="48333" x2="87136" y2="48333"/>
                        <a14:foregroundMark x1="87136" y1="83333" x2="87136" y2="83333"/>
                        <a14:foregroundMark x1="83362" y1="80000" x2="83362" y2="80000"/>
                        <a14:foregroundMark x1="79588" y1="83333" x2="79588" y2="83333"/>
                        <a14:foregroundMark x1="80617" y1="81667" x2="80617" y2="81667"/>
                        <a14:foregroundMark x1="80274" y1="51667" x2="80274" y2="51667"/>
                        <a14:foregroundMark x1="83533" y1="50000" x2="83533" y2="50000"/>
                        <a14:foregroundMark x1="83705" y1="15000" x2="83705" y2="15000"/>
                        <a14:foregroundMark x1="79760" y1="15000" x2="79760" y2="15000"/>
                        <a14:foregroundMark x1="76844" y1="16667" x2="76844" y2="16667"/>
                        <a14:foregroundMark x1="73413" y1="20000" x2="73413" y2="20000"/>
                        <a14:foregroundMark x1="70669" y1="18333" x2="70669" y2="18333"/>
                        <a14:foregroundMark x1="66724" y1="20000" x2="66552" y2="16667"/>
                        <a14:foregroundMark x1="66895" y1="51667" x2="66895" y2="51667"/>
                        <a14:foregroundMark x1="66724" y1="85000" x2="66724" y2="85000"/>
                        <a14:foregroundMark x1="70669" y1="85000" x2="70669" y2="85000"/>
                        <a14:foregroundMark x1="70326" y1="50000" x2="70326" y2="50000"/>
                        <a14:foregroundMark x1="73413" y1="48333" x2="73413" y2="48333"/>
                        <a14:foregroundMark x1="73928" y1="83333" x2="73928" y2="83333"/>
                        <a14:foregroundMark x1="76672" y1="85000" x2="76672" y2="85000"/>
                        <a14:foregroundMark x1="77015" y1="51667" x2="77015" y2="51667"/>
                        <a14:foregroundMark x1="93997" y1="50000" x2="93997" y2="50000"/>
                        <a14:foregroundMark x1="93825" y1="83333" x2="93825" y2="83333"/>
                        <a14:foregroundMark x1="90566" y1="81667" x2="90566" y2="81667"/>
                        <a14:foregroundMark x1="90395" y1="51667" x2="90395" y2="51667"/>
                        <a14:foregroundMark x1="93997" y1="86667" x2="93997" y2="86667"/>
                        <a14:foregroundMark x1="93997" y1="83333" x2="93997" y2="83333"/>
                        <a14:foregroundMark x1="94340" y1="83333" x2="94340" y2="83333"/>
                        <a14:foregroundMark x1="94168" y1="83333" x2="94168" y2="83333"/>
                        <a14:foregroundMark x1="94168" y1="83333" x2="94168" y2="83333"/>
                        <a14:foregroundMark x1="94168" y1="83333" x2="94168" y2="81667"/>
                        <a14:foregroundMark x1="93654" y1="81667" x2="93654" y2="81667"/>
                        <a14:foregroundMark x1="93654" y1="85000" x2="93654" y2="85000"/>
                        <a14:foregroundMark x1="93997" y1="80000" x2="93997" y2="80000"/>
                        <a14:foregroundMark x1="94340" y1="80000" x2="93997" y2="81667"/>
                        <a14:foregroundMark x1="93825" y1="85000" x2="93825" y2="85000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825" y1="83333" x2="93825" y2="83333"/>
                        <a14:foregroundMark x1="93997" y1="81667" x2="93825" y2="88333"/>
                        <a14:foregroundMark x1="39623" y1="15000" x2="39623" y2="15000"/>
                        <a14:backgroundMark x1="39623" y1="16667" x2="39623" y2="16667"/>
                        <a14:backgroundMark x1="39623" y1="13333" x2="39623" y2="11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8960432" y="8732871"/>
            <a:ext cx="20024228" cy="2060813"/>
          </a:xfrm>
          <a:prstGeom prst="rect">
            <a:avLst/>
          </a:prstGeom>
        </p:spPr>
      </p:pic>
      <p:pic>
        <p:nvPicPr>
          <p:cNvPr id="2" name="Obrázek 29">
            <a:extLst>
              <a:ext uri="{FF2B5EF4-FFF2-40B4-BE49-F238E27FC236}">
                <a16:creationId xmlns:a16="http://schemas.microsoft.com/office/drawing/2014/main" id="{4F1C68DD-A422-FF92-E930-0A7B31DBB8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6323" y="335375"/>
            <a:ext cx="3005222" cy="787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9071586"/>
      </p:ext>
    </p:extLst>
  </p:cSld>
  <p:clrMapOvr>
    <a:masterClrMapping/>
  </p:clrMapOvr>
</p:sld>
</file>

<file path=ppt/theme/theme1.xml><?xml version="1.0" encoding="utf-8"?>
<a:theme xmlns:a="http://schemas.openxmlformats.org/drawingml/2006/main" name="BevelVTI">
  <a:themeElements>
    <a:clrScheme name="AnalogousFromLightSeedRightStep">
      <a:dk1>
        <a:srgbClr val="000000"/>
      </a:dk1>
      <a:lt1>
        <a:srgbClr val="FFFFFF"/>
      </a:lt1>
      <a:dk2>
        <a:srgbClr val="412624"/>
      </a:dk2>
      <a:lt2>
        <a:srgbClr val="E6E8E2"/>
      </a:lt2>
      <a:accent1>
        <a:srgbClr val="A996C6"/>
      </a:accent1>
      <a:accent2>
        <a:srgbClr val="AF7FBA"/>
      </a:accent2>
      <a:accent3>
        <a:srgbClr val="C593B9"/>
      </a:accent3>
      <a:accent4>
        <a:srgbClr val="BA7F94"/>
      </a:accent4>
      <a:accent5>
        <a:srgbClr val="C69996"/>
      </a:accent5>
      <a:accent6>
        <a:srgbClr val="BA9B7F"/>
      </a:accent6>
      <a:hlink>
        <a:srgbClr val="758A53"/>
      </a:hlink>
      <a:folHlink>
        <a:srgbClr val="7F7F7F"/>
      </a:folHlink>
    </a:clrScheme>
    <a:fontScheme name="Custom 53">
      <a:majorFont>
        <a:latin typeface="Bierstadt"/>
        <a:ea typeface=""/>
        <a:cs typeface=""/>
      </a:majorFont>
      <a:minorFont>
        <a:latin typeface="Bierstad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velVTI" id="{C9E5F598-602B-46C1-AA16-073CEB959654}" vid="{2AE1FD39-65AD-4D34-93E9-C7019D0ECBAC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280E05E095F5344A769B287D0DD7C16" ma:contentTypeVersion="6" ma:contentTypeDescription="Create a new document." ma:contentTypeScope="" ma:versionID="f1cb09f23c3b19eaa4b2a3c993e612a8">
  <xsd:schema xmlns:xsd="http://www.w3.org/2001/XMLSchema" xmlns:xs="http://www.w3.org/2001/XMLSchema" xmlns:p="http://schemas.microsoft.com/office/2006/metadata/properties" xmlns:ns2="35a3429f-db39-4e34-b1b7-cb532bcfe9bd" targetNamespace="http://schemas.microsoft.com/office/2006/metadata/properties" ma:root="true" ma:fieldsID="8bc6ffd7b6a53bc453e332c41fe0e27f" ns2:_="">
    <xsd:import namespace="35a3429f-db39-4e34-b1b7-cb532bcfe9bd"/>
    <xsd:element name="properties">
      <xsd:complexType>
        <xsd:sequence>
          <xsd:element name="documentManagement">
            <xsd:complexType>
              <xsd:all>
                <xsd:element ref="ns2:Za_x0159_azen_x00ed_" minOccurs="0"/>
                <xsd:element ref="ns2:Typdokumentu" minOccurs="0"/>
                <xsd:element ref="ns2:Datum" minOccurs="0"/>
                <xsd:element ref="ns2:MediaServiceMetadata" minOccurs="0"/>
                <xsd:element ref="ns2:MediaServiceFastMetadata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5a3429f-db39-4e34-b1b7-cb532bcfe9bd" elementFormDefault="qualified">
    <xsd:import namespace="http://schemas.microsoft.com/office/2006/documentManagement/types"/>
    <xsd:import namespace="http://schemas.microsoft.com/office/infopath/2007/PartnerControls"/>
    <xsd:element name="Za_x0159_azen_x00ed_" ma:index="2" nillable="true" ma:displayName="Zařazení" ma:default="Finanční plán" ma:format="Dropdown" ma:internalName="Za_x0159_azen_x00ed_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Finanční plán"/>
                    <xsd:enumeration value="Členové pracovních skupin"/>
                    <xsd:enumeration value="Šablony"/>
                  </xsd:restriction>
                </xsd:simpleType>
              </xsd:element>
            </xsd:sequence>
          </xsd:extension>
        </xsd:complexContent>
      </xsd:complexType>
    </xsd:element>
    <xsd:element name="Typdokumentu" ma:index="3" nillable="true" ma:displayName="Typ dokumentu" ma:format="Dropdown" ma:internalName="Typdokumentu" ma:requiredMultiChoice="true">
      <xsd:complexType>
        <xsd:complexContent>
          <xsd:extension base="dms:MultiChoiceFillIn">
            <xsd:sequence>
              <xsd:element name="Value" maxOccurs="unbounded" minOccurs="0" nillable="true">
                <xsd:simpleType>
                  <xsd:union memberTypes="dms:Text">
                    <xsd:simpleType>
                      <xsd:restriction base="dms:Choice">
                        <xsd:enumeration value="Finanční plán"/>
                      </xsd:restriction>
                    </xsd:simpleType>
                  </xsd:union>
                </xsd:simpleType>
              </xsd:element>
            </xsd:sequence>
          </xsd:extension>
        </xsd:complexContent>
      </xsd:complexType>
    </xsd:element>
    <xsd:element name="Datum" ma:index="4" nillable="true" ma:displayName="Datum" ma:format="DateOnly" ma:internalName="Datum">
      <xsd:simpleType>
        <xsd:restriction base="dms:DateTime"/>
      </xsd:simpleType>
    </xsd:element>
    <xsd:element name="MediaServiceMetadata" ma:index="7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8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9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ypdokumentu xmlns="35a3429f-db39-4e34-b1b7-cb532bcfe9bd"/>
    <Datum xmlns="35a3429f-db39-4e34-b1b7-cb532bcfe9bd">2022-04-30T22:00:00+00:00</Datum>
    <Za_x0159_azen_x00ed_ xmlns="35a3429f-db39-4e34-b1b7-cb532bcfe9bd">
      <Value>Šablony</Value>
    </Za_x0159_azen_x00ed_>
  </documentManagement>
</p:properties>
</file>

<file path=customXml/itemProps1.xml><?xml version="1.0" encoding="utf-8"?>
<ds:datastoreItem xmlns:ds="http://schemas.openxmlformats.org/officeDocument/2006/customXml" ds:itemID="{57C80339-6E24-4A00-8025-86586ECE9B7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B7959B0-A4F4-4BAB-ADBB-A8A9F6E77D5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5a3429f-db39-4e34-b1b7-cb532bcfe9b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02AED8F-5B91-4B2D-8593-63A0DD9B8F4D}">
  <ds:schemaRefs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35a3429f-db39-4e34-b1b7-cb532bcfe9bd"/>
    <ds:schemaRef ds:uri="http://purl.org/dc/elements/1.1/"/>
    <ds:schemaRef ds:uri="http://schemas.microsoft.com/office/2006/metadata/properties"/>
    <ds:schemaRef ds:uri="http://purl.org/dc/terms/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2526</TotalTime>
  <Words>337</Words>
  <Application>Microsoft Office PowerPoint</Application>
  <PresentationFormat>Širokoúhlá obrazovka</PresentationFormat>
  <Paragraphs>35</Paragraphs>
  <Slides>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12" baseType="lpstr">
      <vt:lpstr>Arial</vt:lpstr>
      <vt:lpstr>Bierstadt</vt:lpstr>
      <vt:lpstr>Calibri</vt:lpstr>
      <vt:lpstr>Symbol</vt:lpstr>
      <vt:lpstr>Times New Roman</vt:lpstr>
      <vt:lpstr>BevelVTI</vt:lpstr>
      <vt:lpstr>Pracovní skupina  Veřejná prostranství, památky kultura a cestovní ruch  ITI Českobudějovické aglomerace  08. 10. 2024</vt:lpstr>
      <vt:lpstr>Aktuální stav přípravy a realizace projektů v aktivitě Veřejná prostranství  </vt:lpstr>
      <vt:lpstr>Aktuální stav přípravy a realizace projektů v aktivitách Památky a Muzea</vt:lpstr>
      <vt:lpstr>Aktuální stav přípravy a realizace projektů v aktivitě Cestovní ruch</vt:lpstr>
      <vt:lpstr>3. Změna PR – vyřazení 4 projektů a navýšení alokace 2 projektu  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Nováková Petra</dc:creator>
  <cp:lastModifiedBy>Käfer Petr</cp:lastModifiedBy>
  <cp:revision>156</cp:revision>
  <cp:lastPrinted>2024-04-26T12:08:08Z</cp:lastPrinted>
  <dcterms:created xsi:type="dcterms:W3CDTF">2022-04-25T12:37:37Z</dcterms:created>
  <dcterms:modified xsi:type="dcterms:W3CDTF">2024-10-08T09:05:56Z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0x0101009280E05E095F5344A769B287D0DD7C16</vt:lpwstr>
  </property>
</Properties>
</file>