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sldIdLst>
    <p:sldId id="256" r:id="rId5"/>
    <p:sldId id="279" r:id="rId6"/>
    <p:sldId id="293" r:id="rId7"/>
    <p:sldId id="294" r:id="rId8"/>
    <p:sldId id="276" r:id="rId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7CCB"/>
    <a:srgbClr val="0000FF"/>
    <a:srgbClr val="1609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284A420-F50C-4C2C-B88E-E6F4EF504B6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3A6D2E-5228-4998-9E24-EFCCA024675E}"/>
              </a:ext>
            </a:extLst>
          </p:cNvPr>
          <p:cNvSpPr/>
          <p:nvPr/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878C-9930-44AF-AE18-FCA0DAE1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5"/>
            <a:ext cx="10380572" cy="2581463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D608-1F8D-47BB-B595-43B7BEAC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802" y="3754582"/>
            <a:ext cx="10380572" cy="224443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C1DA-DAC9-422B-9450-54A7E03B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A2B9-3E23-4C08-A5CE-6988612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E61E-26F7-4369-8F2F-6D3CDF64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B48DB-8E25-4F2F-8C02-5B793937255F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2BA7E3-7313-49C8-A245-A85BDEB13EB3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F69F7-12D5-40F0-88F0-33D60AEB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B511-E79D-41D8-AF91-14A5C80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5DFA-4DAF-4B30-8032-503081AE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FBF5-16C0-46A0-916A-4910C1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EA6-7E48-454C-887A-0EF3356F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3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312BAB-A07B-4FEA-8EB5-A7BD8B24C6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245A432-7E52-48B5-A8BB-13EED592E35A}"/>
              </a:ext>
            </a:extLst>
          </p:cNvPr>
          <p:cNvSpPr/>
          <p:nvPr/>
        </p:nvSpPr>
        <p:spPr>
          <a:xfrm>
            <a:off x="7813964" y="0"/>
            <a:ext cx="4378036" cy="6858000"/>
          </a:xfrm>
          <a:prstGeom prst="rect">
            <a:avLst/>
          </a:prstGeom>
          <a:ln>
            <a:noFill/>
          </a:ln>
          <a:effectLst>
            <a:outerShdw blurRad="254000" dist="152400" dir="1068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6288B6-16BD-4DEE-9187-C78963ED1D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59F7B-ED77-4251-A424-93712C6F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139544" y="872836"/>
            <a:ext cx="2521527" cy="5119256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95692-9BD0-4EB9-B344-9A6945DB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6746" y="872836"/>
            <a:ext cx="6634169" cy="5119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8527-7CED-4CF3-A260-649685D2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26ADDCAE-6443-42C3-9C19-F95985500186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7F65-E517-4B50-B559-FD7D59F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0B7-46EE-49D9-BE89-7E101F80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031BF-2EA5-4128-B6AF-2D0F5A1010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78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2CCA-8D32-44C3-809A-54D0245B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9041-349C-49F8-B155-6F58628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261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E088-72B1-425B-B53B-81B13482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0451-8BF9-48B2-8E6A-9E15C833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196E-3A76-4417-BFD8-4400D16E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5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FB183B-99B9-4420-AB2D-0705685105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DF62B9-1876-4EEB-929D-B46F98265E34}"/>
              </a:ext>
            </a:extLst>
          </p:cNvPr>
          <p:cNvSpPr/>
          <p:nvPr/>
        </p:nvSpPr>
        <p:spPr>
          <a:xfrm>
            <a:off x="0" y="-2"/>
            <a:ext cx="12192000" cy="3862064"/>
          </a:xfrm>
          <a:prstGeom prst="rect">
            <a:avLst/>
          </a:prstGeom>
          <a:ln>
            <a:noFill/>
          </a:ln>
          <a:effectLst>
            <a:outerShdw blurRad="203200" dist="127000" dir="5460000" sx="96000" sy="96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F0E4DD-839A-4BD2-B5FA-FF319E87D037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92C2FB-E558-4132-AAF5-EFCED014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2056"/>
            <a:ext cx="10380572" cy="257694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0424-DA4E-467F-AC0A-D44192A5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7" y="4202832"/>
            <a:ext cx="10395116" cy="1789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9F9C-ADA9-4225-9D74-193A8894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217A73C3-B243-44D3-809D-EF8FDFBD85D4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7DEC-B96B-4D69-8B62-5156FDA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F4AC1-9934-43DC-B9AC-322612A7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BDA60A-39CD-41D4-8AE5-0FB7FD78559C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39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AF84-4A19-4D9A-9B82-46BCBED4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73DD-26AC-4E69-A17C-538D9C7C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0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0C23-A75F-45DF-BCCF-760C533A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92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C3974-73EC-4F1B-9E92-0E279ABE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C9B6D3E3-28E2-4380-A113-67698215C5F8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B3F2-3F28-42A3-9701-A6F01F1B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7A2FC-50E7-4972-9F28-E3AC4EF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8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5F85-77E6-4F6D-9FFA-5D76201B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72836"/>
            <a:ext cx="10380572" cy="1427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0DAE-58D1-45D9-9FC4-B0864E33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1" y="2713326"/>
            <a:ext cx="502342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E63D7-9812-4EA1-A0A2-14D9743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1" y="3706091"/>
            <a:ext cx="5023424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5055B-04A0-47D3-90ED-135025F85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211" y="2713326"/>
            <a:ext cx="504816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6E6E-8F64-49E6-B57C-86CF92D1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211" y="3706091"/>
            <a:ext cx="5048163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FBEAD-2827-40DA-8338-2D69132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A9EFCB61-04AD-47C9-BF79-2BD8B9CEC07A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4B88D-9C6E-4A88-985C-3ED5057A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B6A32-2D15-425F-B6A9-146AFB5C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8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1B7C-9BD5-4CF8-BAEB-A6CB78DA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F1D3-3353-4FC6-8854-51B0BFFD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26CE6-6BEB-46DB-BD4B-9B8AE89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1BCCC-8B3F-40B3-91D5-52E53B2A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2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0FBB6-4CCA-4358-9DD5-CDF2173E63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559A-671A-4FDE-82C3-1CF8CFCF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14275-250D-437E-BAF1-5BB3CDE6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3BDE-2A52-4AA7-B222-0F25570EB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6B771E-DDF7-430C-9462-BA1D3742C84E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78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F9A0B00-F6ED-4C3A-97DC-C2AF9D62EE8B}"/>
              </a:ext>
            </a:extLst>
          </p:cNvPr>
          <p:cNvSpPr/>
          <p:nvPr/>
        </p:nvSpPr>
        <p:spPr>
          <a:xfrm>
            <a:off x="79067" y="0"/>
            <a:ext cx="4998624" cy="6858000"/>
          </a:xfrm>
          <a:prstGeom prst="rect">
            <a:avLst/>
          </a:prstGeom>
          <a:ln>
            <a:noFill/>
          </a:ln>
          <a:effectLst>
            <a:outerShdw blurRad="228600" dist="1143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3B025FD9-B9EF-4F5C-B67D-3485253B7A6A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545CD-A200-4C66-BF9A-9B839D0CE64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10916-EEE9-418C-B24A-EC09A6D2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37" y="872836"/>
            <a:ext cx="4560525" cy="228105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A0F4-FD98-409E-B41A-5F4352C6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781" y="872837"/>
            <a:ext cx="4520593" cy="5140036"/>
          </a:xfrm>
        </p:spPr>
        <p:txBody>
          <a:bodyPr>
            <a:normAutofit/>
          </a:bodyPr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BF6F-6E7C-4B3F-B205-09361DA58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537" y="3442854"/>
            <a:ext cx="4560525" cy="257694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198D-8500-4277-AA5D-3C3D8FD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962E767E-8A14-4E70-91B9-2101CBC4D7BD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219F-027A-4632-9FB0-BD098D56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7925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0C82B-C7DC-434D-8768-DE9D117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8CCC603-9605-46C8-9034-8DAE6AC40DD9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BBF1D9-8F8F-45A3-BDB4-952D0FB20A4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28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EB8797-B080-41A6-B14E-8DC7F0F27E4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C6C7272-A552-46B3-992F-F5ADD5AA2443}"/>
              </a:ext>
            </a:extLst>
          </p:cNvPr>
          <p:cNvSpPr/>
          <p:nvPr/>
        </p:nvSpPr>
        <p:spPr>
          <a:xfrm>
            <a:off x="-1" y="0"/>
            <a:ext cx="6087677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6AD1-1E6C-46AF-8431-6627180F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3" y="858981"/>
            <a:ext cx="4556749" cy="2281052"/>
          </a:xfrm>
        </p:spPr>
        <p:txBody>
          <a:bodyPr anchor="b"/>
          <a:lstStyle>
            <a:lvl1pPr>
              <a:def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A91F9-760E-4CF4-8A03-FA1482C35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59826" y="865909"/>
            <a:ext cx="4582548" cy="51261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A9D5-BA6E-4C4A-88A0-5BB86958B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33" y="3429000"/>
            <a:ext cx="4556749" cy="2590800"/>
          </a:xfrm>
        </p:spPr>
        <p:txBody>
          <a:bodyPr/>
          <a:lstStyle>
            <a:lvl1pPr marL="0" indent="0"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6899E-70A1-4EFB-87EC-6C4F3B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01AF0C4B-5A4A-45CA-ABEC-10F107160D33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4B05-4931-4BC8-BD43-9E6B944B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BE5D-7EA4-4D33-B23E-52E640CB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F0DB5EA-94EC-4DB5-B8E5-B454005C1552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9FF82-B951-46E6-AEA7-0993C867FB6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75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09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9A221-B33F-47C2-85FF-2C8F363D797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0E0EF1-7626-4514-9337-271DD661B1E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0B1492-9A00-4F80-8771-0BB2C2C4353C}"/>
              </a:ext>
            </a:extLst>
          </p:cNvPr>
          <p:cNvSpPr/>
          <p:nvPr/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62805-4F8E-44FE-905C-2C3F1A2B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021C-0380-49AA-ADA1-A8B473FB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9" y="2750126"/>
            <a:ext cx="10381205" cy="3261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A2409-F298-40BF-BFAC-65A3E71D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2481" y="62400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989806E-8E94-473C-AEE7-BE6F15F85533}" type="datetime1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99D8-4DBF-4BB2-8D2B-65592ADC9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81" y="2361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9666-11C3-48A1-966C-439EBF9D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782" y="235881"/>
            <a:ext cx="75674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smtClean="0">
                <a:solidFill>
                  <a:schemeClr val="tx1"/>
                </a:solidFill>
                <a:latin typeface="Bierstadt" panose="020B0504020202020204" pitchFamily="34" charset="0"/>
                <a:ea typeface="+mn-ea"/>
                <a:cs typeface="+mn-cs"/>
              </a:defRPr>
            </a:lvl1pPr>
          </a:lstStyle>
          <a:p>
            <a:fld id="{B4A918BC-4D43-4B42-B3C0-E7EBE25E6AF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FAC7B62-8ACC-41ED-80AB-8D1CDF38B9E4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5FF525-9A83-4625-99D9-B267BDE077E7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17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5CC50F2E-EF04-4D7A-A09C-5AEF6E5EAD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5995" cy="3429000"/>
          </a:xfrm>
          <a:prstGeom prst="rect">
            <a:avLst/>
          </a:prstGeom>
          <a:ln>
            <a:noFill/>
          </a:ln>
          <a:effectLst>
            <a:outerShdw blurRad="342900" dist="228600" dir="546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A083B3-2F2B-4FCA-BB4A-BE8DBEDF8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4889" y="2259251"/>
            <a:ext cx="10833258" cy="4260743"/>
          </a:xfrm>
        </p:spPr>
        <p:txBody>
          <a:bodyPr anchor="ctr">
            <a:normAutofit/>
          </a:bodyPr>
          <a:lstStyle/>
          <a:p>
            <a:r>
              <a:rPr lang="cs-CZ" sz="6000" b="1" dirty="0">
                <a:solidFill>
                  <a:schemeClr val="bg1"/>
                </a:solidFill>
                <a:latin typeface="+mn-lt"/>
              </a:rPr>
              <a:t>PS Doprava ITI Českobudějovické aglomerace</a:t>
            </a:r>
            <a:br>
              <a:rPr lang="cs-CZ" sz="6000" b="1" dirty="0">
                <a:solidFill>
                  <a:schemeClr val="bg1"/>
                </a:solidFill>
                <a:latin typeface="+mn-lt"/>
              </a:rPr>
            </a:br>
            <a:br>
              <a:rPr lang="cs-CZ" dirty="0">
                <a:solidFill>
                  <a:schemeClr val="bg1"/>
                </a:solidFill>
                <a:latin typeface="+mn-lt"/>
              </a:rPr>
            </a:br>
            <a:r>
              <a:rPr lang="cs-CZ" sz="1600" i="1" dirty="0">
                <a:solidFill>
                  <a:schemeClr val="bg1"/>
                </a:solidFill>
                <a:latin typeface="+mn-lt"/>
              </a:rPr>
              <a:t>25. 9. 2024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937859-4F42-4F3B-9998-85A4E8E69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7270" y="440509"/>
            <a:ext cx="3256057" cy="5830646"/>
          </a:xfrm>
        </p:spPr>
        <p:txBody>
          <a:bodyPr anchor="b">
            <a:normAutofit/>
          </a:bodyPr>
          <a:lstStyle/>
          <a:p>
            <a:r>
              <a:rPr lang="cs-CZ" dirty="0"/>
              <a:t>19.03.2024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D7AD51E-A168-490B-B8A6-8AFE86E0F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B2DD8C9F-571F-4A94-9FFC-EF09E26FAC8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backgroundMark x1="93654" y1="83333" x2="93654" y2="83333"/>
                        <a14:backgroundMark x1="94340" y1="83333" x2="94340" y2="83333"/>
                        <a14:backgroundMark x1="93825" y1="86667" x2="93825" y2="8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00797" y="8732868"/>
            <a:ext cx="20024228" cy="2060813"/>
          </a:xfrm>
          <a:prstGeom prst="rect">
            <a:avLst/>
          </a:prstGeom>
        </p:spPr>
      </p:pic>
      <p:pic>
        <p:nvPicPr>
          <p:cNvPr id="4" name="Obrázek 29">
            <a:extLst>
              <a:ext uri="{FF2B5EF4-FFF2-40B4-BE49-F238E27FC236}">
                <a16:creationId xmlns:a16="http://schemas.microsoft.com/office/drawing/2014/main" id="{0A854D64-8EE9-F21F-FA68-23BA66AE27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4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1.</a:t>
            </a:r>
            <a:r>
              <a:rPr lang="cs-CZ" sz="3600" b="1" dirty="0">
                <a:solidFill>
                  <a:schemeClr val="bg1">
                    <a:lumMod val="95000"/>
                  </a:schemeClr>
                </a:solidFill>
              </a:rPr>
              <a:t>	</a:t>
            </a:r>
            <a:r>
              <a:rPr lang="cs-CZ" sz="2800" b="1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Aktuální stav přípravy a realizace projektů v oblasti doprava v těchto opatřeních </a:t>
            </a:r>
            <a:endParaRPr lang="cs-CZ" sz="28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97" y="2106600"/>
            <a:ext cx="10381205" cy="441602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400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Infrastruktura pro cyklistickou dopravu</a:t>
            </a:r>
            <a:endParaRPr lang="cs-CZ" sz="2400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Bezpečnost nemotorové dopravy</a:t>
            </a:r>
            <a:endParaRPr lang="cs-CZ" sz="2400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Telematika VHD</a:t>
            </a:r>
            <a:endParaRPr lang="cs-CZ" sz="2400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Nízkoemisní a bezemisní Vozy VHD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Multimodální osobní doprava – změna projektu Záchytného parkoviště</a:t>
            </a:r>
            <a:endParaRPr lang="cs-CZ" sz="2400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s-CZ" sz="2400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721483" y="8672485"/>
            <a:ext cx="20024228" cy="2060813"/>
          </a:xfrm>
          <a:prstGeom prst="rect">
            <a:avLst/>
          </a:prstGeom>
        </p:spPr>
      </p:pic>
      <p:pic>
        <p:nvPicPr>
          <p:cNvPr id="6" name="Obrázek 29">
            <a:extLst>
              <a:ext uri="{FF2B5EF4-FFF2-40B4-BE49-F238E27FC236}">
                <a16:creationId xmlns:a16="http://schemas.microsoft.com/office/drawing/2014/main" id="{4EF6DB95-D457-6D05-780B-D8CA3057F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489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2.	</a:t>
            </a:r>
            <a:r>
              <a:rPr lang="cs-CZ" sz="2800" b="1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Vyhlášení opakované výzvy ITI – Plnící a dobíjecí stanice pro veřejnou hromadnou dopravu</a:t>
            </a:r>
            <a:b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97" y="2106600"/>
            <a:ext cx="10381205" cy="4416025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0" algn="just"/>
            <a:r>
              <a:rPr lang="cs-CZ" sz="2400" i="1" dirty="0">
                <a:solidFill>
                  <a:schemeClr val="bg1"/>
                </a:solidFill>
                <a:ea typeface="Calibri" panose="020F0502020204030204" pitchFamily="34" charset="0"/>
              </a:rPr>
              <a:t>Usnesení č. 1/2024</a:t>
            </a:r>
          </a:p>
          <a:p>
            <a:pPr lvl="0"/>
            <a:r>
              <a:rPr lang="cs-CZ" sz="2400" i="1" dirty="0">
                <a:solidFill>
                  <a:schemeClr val="bg1"/>
                </a:solidFill>
                <a:ea typeface="Calibri" panose="020F0502020204030204" pitchFamily="34" charset="0"/>
              </a:rPr>
              <a:t>Pracovní skupina schvaluje vyhlášení Výzvy č. </a:t>
            </a:r>
            <a:r>
              <a:rPr lang="cs-CZ" sz="2400" dirty="0">
                <a:solidFill>
                  <a:schemeClr val="bg1"/>
                </a:solidFill>
                <a:ea typeface="Calibri" panose="020F0502020204030204" pitchFamily="34" charset="0"/>
              </a:rPr>
              <a:t>21 </a:t>
            </a:r>
            <a:r>
              <a:rPr lang="cs-CZ" sz="2400" i="1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Plnící a dobíjecí stanice pro veřejnou hromadnou dopravu</a:t>
            </a:r>
            <a:br>
              <a:rPr lang="cs-CZ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(Pro/Proti/Zdržel se)</a:t>
            </a:r>
            <a:endParaRPr lang="cs-CZ" sz="2400" i="1" dirty="0">
              <a:solidFill>
                <a:schemeClr val="bg1"/>
              </a:solidFill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721483" y="8672485"/>
            <a:ext cx="20024228" cy="2060813"/>
          </a:xfrm>
          <a:prstGeom prst="rect">
            <a:avLst/>
          </a:prstGeom>
        </p:spPr>
      </p:pic>
      <p:pic>
        <p:nvPicPr>
          <p:cNvPr id="6" name="Obrázek 29">
            <a:extLst>
              <a:ext uri="{FF2B5EF4-FFF2-40B4-BE49-F238E27FC236}">
                <a16:creationId xmlns:a16="http://schemas.microsoft.com/office/drawing/2014/main" id="{4EF6DB95-D457-6D05-780B-D8CA3057F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545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3.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	</a:t>
            </a:r>
            <a:r>
              <a:rPr lang="cs-CZ" sz="28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Změna PR – změna projektu v Opatření Multimodální osobní doprava</a:t>
            </a:r>
            <a:b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97" y="2106600"/>
            <a:ext cx="10381205" cy="4416025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0" algn="just"/>
            <a:r>
              <a:rPr lang="cs-CZ" sz="2400" i="1" dirty="0">
                <a:solidFill>
                  <a:schemeClr val="bg1"/>
                </a:solidFill>
                <a:ea typeface="Calibri" panose="020F0502020204030204" pitchFamily="34" charset="0"/>
              </a:rPr>
              <a:t>Usnesení č. 2/2024</a:t>
            </a:r>
          </a:p>
          <a:p>
            <a:pPr lvl="0"/>
            <a:r>
              <a:rPr lang="cs-CZ" sz="2400" i="1" dirty="0">
                <a:solidFill>
                  <a:schemeClr val="bg1"/>
                </a:solidFill>
                <a:ea typeface="Calibri" panose="020F0502020204030204" pitchFamily="34" charset="0"/>
              </a:rPr>
              <a:t>Pracovní skupina schvaluje změnu </a:t>
            </a:r>
            <a:r>
              <a:rPr lang="cs-CZ" sz="24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Záchytné parkoviště P+R, Mladé </a:t>
            </a:r>
            <a:r>
              <a:rPr lang="cs-CZ" sz="2400" i="1" dirty="0">
                <a:solidFill>
                  <a:schemeClr val="bg1"/>
                </a:solidFill>
                <a:ea typeface="Calibri" panose="020F0502020204030204" pitchFamily="34" charset="0"/>
              </a:rPr>
              <a:t>na projekt </a:t>
            </a:r>
            <a:r>
              <a:rPr lang="cs-CZ" sz="24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Parkovací dům Máj – točna, České Budějovice </a:t>
            </a:r>
            <a:r>
              <a:rPr lang="cs-CZ" sz="2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 Opatření Multimodální osobní doprava.</a:t>
            </a:r>
            <a:br>
              <a:rPr lang="cs-CZ" sz="24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(Pro/Proti/Zdržel se)</a:t>
            </a:r>
            <a:endParaRPr lang="cs-CZ" sz="2400" i="1" dirty="0">
              <a:solidFill>
                <a:schemeClr val="bg1"/>
              </a:solidFill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721483" y="8672485"/>
            <a:ext cx="20024228" cy="2060813"/>
          </a:xfrm>
          <a:prstGeom prst="rect">
            <a:avLst/>
          </a:prstGeom>
        </p:spPr>
      </p:pic>
      <p:pic>
        <p:nvPicPr>
          <p:cNvPr id="6" name="Obrázek 29">
            <a:extLst>
              <a:ext uri="{FF2B5EF4-FFF2-40B4-BE49-F238E27FC236}">
                <a16:creationId xmlns:a16="http://schemas.microsoft.com/office/drawing/2014/main" id="{4EF6DB95-D457-6D05-780B-D8CA3057F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155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041864"/>
            <a:ext cx="10381205" cy="2738857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  <a:p>
            <a:pPr algn="ctr">
              <a:lnSpc>
                <a:spcPct val="115000"/>
              </a:lnSpc>
            </a:pPr>
            <a:r>
              <a:rPr lang="cs-CZ" sz="4400" b="1" dirty="0">
                <a:solidFill>
                  <a:schemeClr val="bg1"/>
                </a:solidFill>
              </a:rPr>
              <a:t>Děkuji za pozornost</a:t>
            </a:r>
          </a:p>
          <a:p>
            <a:pPr algn="ctr">
              <a:lnSpc>
                <a:spcPct val="115000"/>
              </a:lnSpc>
            </a:pPr>
            <a:r>
              <a:rPr lang="cs-CZ" sz="20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Petr Käfer</a:t>
            </a:r>
          </a:p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60432" y="8732871"/>
            <a:ext cx="20024228" cy="2060813"/>
          </a:xfrm>
          <a:prstGeom prst="rect">
            <a:avLst/>
          </a:prstGeom>
        </p:spPr>
      </p:pic>
      <p:pic>
        <p:nvPicPr>
          <p:cNvPr id="2" name="Obrázek 29">
            <a:extLst>
              <a:ext uri="{FF2B5EF4-FFF2-40B4-BE49-F238E27FC236}">
                <a16:creationId xmlns:a16="http://schemas.microsoft.com/office/drawing/2014/main" id="{4F1C68DD-A422-FF92-E930-0A7B31DBB8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071586"/>
      </p:ext>
    </p:extLst>
  </p:cSld>
  <p:clrMapOvr>
    <a:masterClrMapping/>
  </p:clrMapOvr>
</p:sld>
</file>

<file path=ppt/theme/theme1.xml><?xml version="1.0" encoding="utf-8"?>
<a:theme xmlns:a="http://schemas.openxmlformats.org/drawingml/2006/main" name="BevelVTI">
  <a:themeElements>
    <a:clrScheme name="AnalogousFromLightSeedRightStep">
      <a:dk1>
        <a:srgbClr val="000000"/>
      </a:dk1>
      <a:lt1>
        <a:srgbClr val="FFFFFF"/>
      </a:lt1>
      <a:dk2>
        <a:srgbClr val="412624"/>
      </a:dk2>
      <a:lt2>
        <a:srgbClr val="E6E8E2"/>
      </a:lt2>
      <a:accent1>
        <a:srgbClr val="A996C6"/>
      </a:accent1>
      <a:accent2>
        <a:srgbClr val="AF7FBA"/>
      </a:accent2>
      <a:accent3>
        <a:srgbClr val="C593B9"/>
      </a:accent3>
      <a:accent4>
        <a:srgbClr val="BA7F94"/>
      </a:accent4>
      <a:accent5>
        <a:srgbClr val="C69996"/>
      </a:accent5>
      <a:accent6>
        <a:srgbClr val="BA9B7F"/>
      </a:accent6>
      <a:hlink>
        <a:srgbClr val="758A53"/>
      </a:hlink>
      <a:folHlink>
        <a:srgbClr val="7F7F7F"/>
      </a:folHlink>
    </a:clrScheme>
    <a:fontScheme name="Custom 53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velVTI" id="{C9E5F598-602B-46C1-AA16-073CEB959654}" vid="{2AE1FD39-65AD-4D34-93E9-C7019D0ECBA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80E05E095F5344A769B287D0DD7C16" ma:contentTypeVersion="6" ma:contentTypeDescription="Create a new document." ma:contentTypeScope="" ma:versionID="f1cb09f23c3b19eaa4b2a3c993e612a8">
  <xsd:schema xmlns:xsd="http://www.w3.org/2001/XMLSchema" xmlns:xs="http://www.w3.org/2001/XMLSchema" xmlns:p="http://schemas.microsoft.com/office/2006/metadata/properties" xmlns:ns2="35a3429f-db39-4e34-b1b7-cb532bcfe9bd" targetNamespace="http://schemas.microsoft.com/office/2006/metadata/properties" ma:root="true" ma:fieldsID="8bc6ffd7b6a53bc453e332c41fe0e27f" ns2:_="">
    <xsd:import namespace="35a3429f-db39-4e34-b1b7-cb532bcfe9bd"/>
    <xsd:element name="properties">
      <xsd:complexType>
        <xsd:sequence>
          <xsd:element name="documentManagement">
            <xsd:complexType>
              <xsd:all>
                <xsd:element ref="ns2:Za_x0159_azen_x00ed_" minOccurs="0"/>
                <xsd:element ref="ns2:Typdokumentu" minOccurs="0"/>
                <xsd:element ref="ns2:Datum" minOccurs="0"/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a3429f-db39-4e34-b1b7-cb532bcfe9bd" elementFormDefault="qualified">
    <xsd:import namespace="http://schemas.microsoft.com/office/2006/documentManagement/types"/>
    <xsd:import namespace="http://schemas.microsoft.com/office/infopath/2007/PartnerControls"/>
    <xsd:element name="Za_x0159_azen_x00ed_" ma:index="2" nillable="true" ma:displayName="Zařazení" ma:default="Finanční plán" ma:format="Dropdown" ma:internalName="Za_x0159_azen_x00ed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Finanční plán"/>
                    <xsd:enumeration value="Členové pracovních skupin"/>
                    <xsd:enumeration value="Šablony"/>
                  </xsd:restriction>
                </xsd:simpleType>
              </xsd:element>
            </xsd:sequence>
          </xsd:extension>
        </xsd:complexContent>
      </xsd:complexType>
    </xsd:element>
    <xsd:element name="Typdokumentu" ma:index="3" nillable="true" ma:displayName="Typ dokumentu" ma:format="Dropdown" ma:internalName="Typdokumentu" ma:requiredMultiChoice="tru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Finanční plán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Datum" ma:index="4" nillable="true" ma:displayName="Datum" ma:format="DateOnly" ma:internalName="Datum">
      <xsd:simpleType>
        <xsd:restriction base="dms:DateTime"/>
      </xsd:simpleType>
    </xsd:element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dokumentu xmlns="35a3429f-db39-4e34-b1b7-cb532bcfe9bd"/>
    <Datum xmlns="35a3429f-db39-4e34-b1b7-cb532bcfe9bd">2022-04-30T22:00:00+00:00</Datum>
    <Za_x0159_azen_x00ed_ xmlns="35a3429f-db39-4e34-b1b7-cb532bcfe9bd">
      <Value>Šablony</Value>
    </Za_x0159_azen_x00ed_>
  </documentManagement>
</p:properties>
</file>

<file path=customXml/itemProps1.xml><?xml version="1.0" encoding="utf-8"?>
<ds:datastoreItem xmlns:ds="http://schemas.openxmlformats.org/officeDocument/2006/customXml" ds:itemID="{57C80339-6E24-4A00-8025-86586ECE9B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7959B0-A4F4-4BAB-ADBB-A8A9F6E77D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a3429f-db39-4e34-b1b7-cb532bcfe9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02AED8F-5B91-4B2D-8593-63A0DD9B8F4D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5a3429f-db39-4e34-b1b7-cb532bcfe9bd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2353</TotalTime>
  <Words>156</Words>
  <Application>Microsoft Office PowerPoint</Application>
  <PresentationFormat>Širokoúhlá obrazovka</PresentationFormat>
  <Paragraphs>19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Bierstadt</vt:lpstr>
      <vt:lpstr>Calibri</vt:lpstr>
      <vt:lpstr>Symbol</vt:lpstr>
      <vt:lpstr>Times New Roman</vt:lpstr>
      <vt:lpstr>BevelVTI</vt:lpstr>
      <vt:lpstr>PS Doprava ITI Českobudějovické aglomerace  25. 9. 2024</vt:lpstr>
      <vt:lpstr>1. Aktuální stav přípravy a realizace projektů v oblasti doprava v těchto opatřeních </vt:lpstr>
      <vt:lpstr>2. Vyhlášení opakované výzvy ITI – Plnící a dobíjecí stanice pro veřejnou hromadnou dopravu </vt:lpstr>
      <vt:lpstr>3. Změna PR – změna projektu v Opatření Multimodální osobní doprava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Nováková Petra</dc:creator>
  <cp:lastModifiedBy>Käfer Petr</cp:lastModifiedBy>
  <cp:revision>154</cp:revision>
  <cp:lastPrinted>2024-04-26T12:08:08Z</cp:lastPrinted>
  <dcterms:created xsi:type="dcterms:W3CDTF">2022-04-25T12:37:37Z</dcterms:created>
  <dcterms:modified xsi:type="dcterms:W3CDTF">2024-09-24T12:05:12Z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0x0101009280E05E095F5344A769B287D0DD7C16</vt:lpwstr>
  </property>
</Properties>
</file>