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79" r:id="rId6"/>
    <p:sldId id="261" r:id="rId7"/>
    <p:sldId id="289" r:id="rId8"/>
    <p:sldId id="264" r:id="rId9"/>
    <p:sldId id="275" r:id="rId10"/>
    <p:sldId id="290" r:id="rId11"/>
    <p:sldId id="291" r:id="rId12"/>
    <p:sldId id="277" r:id="rId13"/>
    <p:sldId id="292" r:id="rId14"/>
    <p:sldId id="288" r:id="rId15"/>
    <p:sldId id="285" r:id="rId16"/>
    <p:sldId id="278" r:id="rId17"/>
    <p:sldId id="280" r:id="rId18"/>
    <p:sldId id="281" r:id="rId19"/>
    <p:sldId id="282" r:id="rId20"/>
    <p:sldId id="283" r:id="rId21"/>
    <p:sldId id="287" r:id="rId22"/>
    <p:sldId id="284" r:id="rId23"/>
    <p:sldId id="286" r:id="rId24"/>
    <p:sldId id="276" r:id="rId2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CCB"/>
    <a:srgbClr val="0000FF"/>
    <a:srgbClr val="160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26" y="-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29"/>
      <c:rotY val="360"/>
      <c:rAngAx val="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xMode val="edge"/>
          <c:yMode val="edge"/>
          <c:x val="9.8611111111111108E-2"/>
          <c:y val="0.22004410906969962"/>
          <c:w val="0.81388888888888888"/>
          <c:h val="0.57479476523767858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3"/>
            <c:spPr>
              <a:gradFill>
                <a:gsLst>
                  <a:gs pos="0">
                    <a:srgbClr val="66B352"/>
                  </a:gs>
                  <a:gs pos="100000">
                    <a:srgbClr val="4BAD2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7C6-4676-8147-35D092487AFA}"/>
              </c:ext>
            </c:extLst>
          </c:dPt>
          <c:dPt>
            <c:idx val="1"/>
            <c:bubble3D val="0"/>
            <c:spPr>
              <a:gradFill>
                <a:gsLst>
                  <a:gs pos="0">
                    <a:srgbClr val="AC51A0"/>
                  </a:gs>
                  <a:gs pos="100000">
                    <a:srgbClr val="A6259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7C6-4676-8147-35D092487AFA}"/>
              </c:ext>
            </c:extLst>
          </c:dPt>
          <c:dPt>
            <c:idx val="2"/>
            <c:bubble3D val="0"/>
            <c:spPr>
              <a:gradFill>
                <a:gsLst>
                  <a:gs pos="0">
                    <a:srgbClr val="47AADF"/>
                  </a:gs>
                  <a:gs pos="100000">
                    <a:srgbClr val="05A2DF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7C6-4676-8147-35D092487AFA}"/>
              </c:ext>
            </c:extLst>
          </c:dPt>
          <c:dPt>
            <c:idx val="3"/>
            <c:bubble3D val="0"/>
            <c:spPr>
              <a:gradFill>
                <a:gsLst>
                  <a:gs pos="0">
                    <a:srgbClr val="53784B"/>
                  </a:gs>
                  <a:gs pos="100000">
                    <a:srgbClr val="2D681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7C6-4676-8147-35D092487AFA}"/>
              </c:ext>
            </c:extLst>
          </c:dPt>
          <c:dPt>
            <c:idx val="4"/>
            <c:bubble3D val="0"/>
            <c:spPr>
              <a:gradFill>
                <a:gsLst>
                  <a:gs pos="0">
                    <a:srgbClr val="754A6F"/>
                  </a:gs>
                  <a:gs pos="100000">
                    <a:srgbClr val="64165B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7C6-4676-8147-35D092487AFA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467490"/>
                  </a:gs>
                  <a:gs pos="100000">
                    <a:srgbClr val="036186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7C6-4676-8147-35D092487AFA}"/>
              </c:ext>
            </c:extLst>
          </c:dPt>
          <c:dLbls>
            <c:dLbl>
              <c:idx val="0"/>
              <c:layout>
                <c:manualLayout>
                  <c:x val="-1.7598934419164492E-3"/>
                  <c:y val="0.131485867237247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063A0080-F4D1-4B56-BACE-A14A27C97DAC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209B96FC-CB1E-4399-A7A7-8EB7F120A379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F4656016-E4A9-4D57-9384-744CA6EE6B87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nl-NL" sz="12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1026399825021872"/>
                      <c:h val="0.235972222222222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C6-4676-8147-35D092487AFA}"/>
                </c:ext>
              </c:extLst>
            </c:dLbl>
            <c:dLbl>
              <c:idx val="1"/>
              <c:layout>
                <c:manualLayout>
                  <c:x val="1.1440693115324547E-3"/>
                  <c:y val="0.1190765174336393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A9CFAE07-F4A5-4C89-9422-41B9A0C0EB6B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FF79DC03-687C-418E-BF4D-60835ADB64D3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276CA891-A511-4940-BFD5-66D60A25B78A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674165783806615"/>
                      <c:h val="0.221432276569127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C6-4676-8147-35D092487AFA}"/>
                </c:ext>
              </c:extLst>
            </c:dLbl>
            <c:dLbl>
              <c:idx val="2"/>
              <c:layout>
                <c:manualLayout>
                  <c:x val="-1.9475252976637158E-2"/>
                  <c:y val="-3.1134601398119174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3B1E44A6-1A8F-4A29-9244-9B824A19C88C}" type="CATEGORYNAM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pl-P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pl-P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1CB16F4C-5DF2-466C-98AA-F875EFB4159F}" type="VALU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pl-PL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850E084-EA3C-40E3-BE5F-B40E7F98B6F0}" type="PERCENTAG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5574393849117005"/>
                      <c:h val="0.2915277882779597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C6-4676-8147-35D092487AFA}"/>
                </c:ext>
              </c:extLst>
            </c:dLbl>
            <c:dLbl>
              <c:idx val="3"/>
              <c:layout>
                <c:manualLayout>
                  <c:x val="1.4783797783531995E-3"/>
                  <c:y val="-2.3501158344546032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48626C0B-7D99-471C-AACC-422389EE2330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2FA78528-716B-4BC1-8933-149C27EAF894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D63CFF8F-4767-4EBB-990E-D2D5EDDF52B9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nl-NL" sz="12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1743057554561738"/>
                      <c:h val="0.24986116620388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7C6-4676-8147-35D092487AFA}"/>
                </c:ext>
              </c:extLst>
            </c:dLbl>
            <c:dLbl>
              <c:idx val="4"/>
              <c:layout>
                <c:manualLayout>
                  <c:x val="7.3966173462303483E-2"/>
                  <c:y val="-5.4131451721026139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12F2A81F-EBCE-435F-BA6E-F2F010825C9E}" type="CATEGORYNAM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en-US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5006A9BE-ECE1-4B13-9EFC-051918E11724}" type="VALU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en-US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6F86F25-8229-4278-A9DC-CC9AB94E997D}" type="PERCENTAG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5352777777777772"/>
                      <c:h val="0.222083333333333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7C6-4676-8147-35D092487AFA}"/>
                </c:ext>
              </c:extLst>
            </c:dLbl>
            <c:dLbl>
              <c:idx val="5"/>
              <c:layout>
                <c:manualLayout>
                  <c:x val="0.10612014363435972"/>
                  <c:y val="5.8956459812193537E-3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70751F0-5F51-4089-A502-366E7ED1A3D5}" type="CATEGORYNAM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 </a:t>
                    </a:r>
                    <a:fld id="{C41F0EDF-A4FD-4CC1-90D8-4F6C153AE39B}" type="VALU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56FD1F0A-463E-4B0B-9B34-23D0DC8E284D}" type="PERCENTAG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5630555555555556"/>
                      <c:h val="0.249861111111111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7C6-4676-8147-35D092487A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200" baseline="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List1!$A$1:$A$6</c:f>
              <c:strCache>
                <c:ptCount val="6"/>
                <c:pt idx="0">
                  <c:v>IROP</c:v>
                </c:pt>
                <c:pt idx="1">
                  <c:v>OP D</c:v>
                </c:pt>
                <c:pt idx="2">
                  <c:v>OP JAK</c:v>
                </c:pt>
                <c:pt idx="3">
                  <c:v>OP ŽP</c:v>
                </c:pt>
                <c:pt idx="4">
                  <c:v>OP TAK</c:v>
                </c:pt>
                <c:pt idx="5">
                  <c:v> OP Z</c:v>
                </c:pt>
              </c:strCache>
            </c:strRef>
          </c:cat>
          <c:val>
            <c:numRef>
              <c:f>List1!$B$1:$B$6</c:f>
              <c:numCache>
                <c:formatCode>#\ ##0.00" "[$Kč];[Red]"-"#\ ##0.00" "[$Kč]</c:formatCode>
                <c:ptCount val="6"/>
                <c:pt idx="0" formatCode="#\ ##0&quot; &quot;[$Kč];[Red]&quot;-&quot;#\ ##0&quot; &quot;[$Kč]">
                  <c:v>1042418974</c:v>
                </c:pt>
                <c:pt idx="1">
                  <c:v>125244000</c:v>
                </c:pt>
                <c:pt idx="2">
                  <c:v>200200000</c:v>
                </c:pt>
                <c:pt idx="3">
                  <c:v>78490480</c:v>
                </c:pt>
                <c:pt idx="4">
                  <c:v>222200000</c:v>
                </c:pt>
                <c:pt idx="5">
                  <c:v>35963320.100000001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7C6-4676-8147-35D092487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noFill/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900" b="0" i="0" u="none" strike="noStrike" kern="1200" baseline="0">
          <a:solidFill>
            <a:srgbClr val="0E2841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75000"/>
                  </a:schemeClr>
                </a:solidFill>
              </a:defRPr>
            </a:pPr>
            <a:r>
              <a:rPr lang="cs-CZ">
                <a:solidFill>
                  <a:schemeClr val="bg1">
                    <a:lumMod val="75000"/>
                  </a:schemeClr>
                </a:solidFill>
              </a:rPr>
              <a:t>IROP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449328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264-40CC-A523-CA14809286B4}"/>
              </c:ext>
            </c:extLst>
          </c:dPt>
          <c:dPt>
            <c:idx val="1"/>
            <c:bubble3D val="0"/>
            <c:spPr>
              <a:solidFill>
                <a:srgbClr val="92C089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264-40CC-A523-CA14809286B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5C3AAB0-FCEB-4C16-B0F0-F870D6DA0D6A}" type="CATEGORYNAME">
                      <a:rPr lang="en-US"/>
                      <a:pPr/>
                      <a:t>[NÁZEV KATEGORIE]</a:t>
                    </a:fld>
                    <a:r>
                      <a:rPr lang="en-US"/>
                      <a:t> </a:t>
                    </a:r>
                    <a:fld id="{1BAF00AA-C55C-43B4-BAF6-5C84919CC482}" type="PERCENTAGE">
                      <a:rPr lang="en-US"/>
                      <a:pPr/>
                      <a:t>[PROCENTO]</a:t>
                    </a:fld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75430338537658"/>
                      <c:h val="0.256049508341510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64-40CC-A523-CA14809286B4}"/>
                </c:ext>
              </c:extLst>
            </c:dLbl>
            <c:dLbl>
              <c:idx val="1"/>
              <c:layout>
                <c:manualLayout>
                  <c:x val="-7.8291630962742192E-2"/>
                  <c:y val="4.39612840276240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čerpání</a:t>
                    </a:r>
                    <a:r>
                      <a:rPr lang="en-US" baseline="0"/>
                      <a:t> k 04/2024</a:t>
                    </a:r>
                    <a:endParaRPr lang="en-US"/>
                  </a:p>
                  <a:p>
                    <a:fld id="{F590CC39-CF8F-4470-99DD-08445E86253F}" type="PERCENTAGE">
                      <a:rPr lang="en-US"/>
                      <a:pPr/>
                      <a:t>[PROCENTO]</a:t>
                    </a:fld>
                    <a:endParaRPr lang="cs-CZ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28450680387429"/>
                      <c:h val="0.3035667678726588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264-40CC-A523-CA14809286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03/2024</c:v>
                </c:pt>
              </c:strCache>
            </c:strRef>
          </c:cat>
          <c:val>
            <c:numRef>
              <c:f>List1!$A$12:$B$12</c:f>
              <c:numCache>
                <c:formatCode>#\ ##0.00" "[$Kč];[Red]"-"#\ ##0.00" "[$Kč]</c:formatCode>
                <c:ptCount val="2"/>
                <c:pt idx="0">
                  <c:v>1042418974</c:v>
                </c:pt>
                <c:pt idx="1">
                  <c:v>390650557.52999997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64-40CC-A523-CA148092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rgbClr val="92D050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75000"/>
                  </a:schemeClr>
                </a:solidFill>
              </a:defRPr>
            </a:pPr>
            <a:r>
              <a:rPr lang="cs-CZ">
                <a:solidFill>
                  <a:schemeClr val="bg1">
                    <a:lumMod val="75000"/>
                  </a:schemeClr>
                </a:solidFill>
              </a:rPr>
              <a:t>OP D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>
        <c:manualLayout>
          <c:xMode val="edge"/>
          <c:yMode val="edge"/>
          <c:x val="0.35382958060033765"/>
          <c:y val="0.32466316710411197"/>
          <c:w val="0.29993127045077622"/>
          <c:h val="0.5488325678040245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8D2582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8D5-4E1D-B5D7-42DFD6BC0D8E}"/>
              </c:ext>
            </c:extLst>
          </c:dPt>
          <c:dPt>
            <c:idx val="1"/>
            <c:bubble3D val="0"/>
            <c:spPr>
              <a:solidFill>
                <a:srgbClr val="BC89B4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8D5-4E1D-B5D7-42DFD6BC0D8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BE8AEF2A-1F11-4B4C-BEC1-A24516304DDF}" type="CATEGORYNAME">
                      <a:rPr lang="en-US"/>
                      <a:pPr/>
                      <a:t>[NÁZEV KATEGORIE]</a:t>
                    </a:fld>
                    <a:r>
                      <a:rPr lang="en-US"/>
                      <a:t> </a:t>
                    </a:r>
                    <a:fld id="{57907679-821B-4D28-B197-FDBA3672CCAE}" type="PERCENTAGE">
                      <a:rPr lang="en-US"/>
                      <a:pPr/>
                      <a:t>[PROCENTO]</a:t>
                    </a:fld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86367870161998"/>
                      <c:h val="0.270833333333333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8D5-4E1D-B5D7-42DFD6BC0D8E}"/>
                </c:ext>
              </c:extLst>
            </c:dLbl>
            <c:dLbl>
              <c:idx val="1"/>
              <c:layout>
                <c:manualLayout>
                  <c:x val="-9.8671815211775357E-2"/>
                  <c:y val="0.154513888888888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čerpání k 04/2024</a:t>
                    </a:r>
                  </a:p>
                  <a:p>
                    <a:fld id="{8BAB4FF0-3EBE-4373-884C-57238C7741C0}" type="PERCENTAGE">
                      <a:rPr lang="en-US"/>
                      <a:pPr/>
                      <a:t>[PROCENTO]</a:t>
                    </a:fld>
                    <a:endParaRPr lang="cs-CZ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29818999075737"/>
                      <c:h val="0.352430555555555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8D5-4E1D-B5D7-42DFD6BC0D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>
                    <a:solidFill>
                      <a:srgbClr val="E07CCB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03/2024</c:v>
                </c:pt>
              </c:strCache>
            </c:strRef>
          </c:cat>
          <c:val>
            <c:numRef>
              <c:f>List1!$A$13:$B$13</c:f>
              <c:numCache>
                <c:formatCode>#\ ##0.00" "[$Kč];[Red]"-"#\ ##0.00" "[$Kč]</c:formatCode>
                <c:ptCount val="2"/>
                <c:pt idx="0">
                  <c:v>125244000</c:v>
                </c:pt>
                <c:pt idx="1">
                  <c:v>15586070.189999999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D5-4E1D-B5D7-42DFD6BC0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chemeClr val="accent3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65000"/>
                  </a:schemeClr>
                </a:solidFill>
              </a:defRPr>
            </a:pPr>
            <a:r>
              <a:rPr lang="cs-CZ">
                <a:solidFill>
                  <a:schemeClr val="bg1">
                    <a:lumMod val="65000"/>
                  </a:schemeClr>
                </a:solidFill>
              </a:rPr>
              <a:t>OP JAK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C8BBC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986-4DB0-A5B3-ADEDEDBFD29F}"/>
              </c:ext>
            </c:extLst>
          </c:dPt>
          <c:dPt>
            <c:idx val="1"/>
            <c:bubble3D val="0"/>
            <c:spPr>
              <a:solidFill>
                <a:srgbClr val="85BAE0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986-4DB0-A5B3-ADEDEDBFD29F}"/>
              </c:ext>
            </c:extLst>
          </c:dPt>
          <c:dLbls>
            <c:dLbl>
              <c:idx val="0"/>
              <c:layout>
                <c:manualLayout>
                  <c:x val="0.22035288963570981"/>
                  <c:y val="-1.5033990927815391E-2"/>
                </c:manualLayout>
              </c:layout>
              <c:tx>
                <c:rich>
                  <a:bodyPr/>
                  <a:lstStyle/>
                  <a:p>
                    <a:fld id="{C8481B47-2892-4944-BDC3-FD0C5532EAB1}" type="CATEGORYNAME">
                      <a:rPr lang="en-US"/>
                      <a:pPr/>
                      <a:t>[NÁZEV KATEGORIE]</a:t>
                    </a:fld>
                    <a:r>
                      <a:rPr lang="en-US" dirty="0"/>
                      <a:t> </a:t>
                    </a:r>
                    <a:fld id="{4289D15B-20CC-463B-A2D4-BE251F9E51E4}" type="PERCENTAGE">
                      <a:rPr lang="en-US"/>
                      <a:pPr/>
                      <a:t>[PROCENTO]</a:t>
                    </a:fld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16695189008329"/>
                      <c:h val="0.4063547503417492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86-4DB0-A5B3-ADEDEDBFD29F}"/>
                </c:ext>
              </c:extLst>
            </c:dLbl>
            <c:dLbl>
              <c:idx val="1"/>
              <c:layout>
                <c:manualLayout>
                  <c:x val="-5.8510589285818981E-2"/>
                  <c:y val="0.114283333134904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čerpání k 04/2024</a:t>
                    </a:r>
                  </a:p>
                  <a:p>
                    <a:fld id="{614CF484-E143-41CD-BA48-80C055A4AD6B}" type="PERCENTAGE">
                      <a:rPr lang="en-US"/>
                      <a:pPr/>
                      <a:t>[PROCENTO]</a:t>
                    </a:fld>
                    <a:endParaRPr lang="cs-CZ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41818722997665"/>
                      <c:h val="0.27319646767100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986-4DB0-A5B3-ADEDEDBFD2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>
                    <a:solidFill>
                      <a:srgbClr val="00B0F0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03/2024</c:v>
                </c:pt>
              </c:strCache>
            </c:strRef>
          </c:cat>
          <c:val>
            <c:numRef>
              <c:f>List1!$A$17:$B$17</c:f>
              <c:numCache>
                <c:formatCode>#\ ##0.00" "[$Kč];[Red]"-"#\ ##0.00" "[$Kč]</c:formatCode>
                <c:ptCount val="2"/>
                <c:pt idx="0">
                  <c:v>200200000</c:v>
                </c:pt>
                <c:pt idx="1">
                  <c:v>34229000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86-4DB0-A5B3-ADEDEDBFD2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rgbClr val="000000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4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7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5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39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8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2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5/30/2024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7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75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09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5/30/2024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1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A083B3-2F2B-4FCA-BB4A-BE8DBEDF8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9" y="2259251"/>
            <a:ext cx="10833258" cy="4260743"/>
          </a:xfrm>
        </p:spPr>
        <p:txBody>
          <a:bodyPr anchor="ctr">
            <a:normAutofit/>
          </a:bodyPr>
          <a:lstStyle/>
          <a:p>
            <a:r>
              <a:rPr lang="cs-CZ" sz="6000" b="1" dirty="0">
                <a:solidFill>
                  <a:schemeClr val="bg1"/>
                </a:solidFill>
                <a:latin typeface="+mn-lt"/>
              </a:rPr>
              <a:t>Řídicí výbor ITI Českobudějovické aglomerace</a:t>
            </a:r>
            <a:br>
              <a:rPr lang="cs-CZ" sz="6000" b="1" dirty="0">
                <a:solidFill>
                  <a:schemeClr val="bg1"/>
                </a:solidFill>
                <a:latin typeface="+mn-lt"/>
              </a:rPr>
            </a:br>
            <a:br>
              <a:rPr lang="cs-CZ" dirty="0">
                <a:solidFill>
                  <a:schemeClr val="bg1"/>
                </a:solidFill>
                <a:latin typeface="+mn-lt"/>
              </a:rPr>
            </a:br>
            <a:r>
              <a:rPr lang="cs-CZ" sz="1600" i="1" dirty="0">
                <a:solidFill>
                  <a:schemeClr val="bg1"/>
                </a:solidFill>
                <a:latin typeface="+mn-lt"/>
              </a:rPr>
              <a:t>29. 4. 2024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937859-4F42-4F3B-9998-85A4E8E69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07270" y="440509"/>
            <a:ext cx="3256057" cy="5830646"/>
          </a:xfrm>
        </p:spPr>
        <p:txBody>
          <a:bodyPr anchor="b">
            <a:normAutofit/>
          </a:bodyPr>
          <a:lstStyle/>
          <a:p>
            <a:r>
              <a:rPr lang="cs-CZ" dirty="0"/>
              <a:t>19.03.2024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B2DD8C9F-571F-4A94-9FFC-EF09E26FAC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backgroundMark x1="93654" y1="83333" x2="93654" y2="83333"/>
                        <a14:backgroundMark x1="94340" y1="83333" x2="94340" y2="83333"/>
                        <a14:backgroundMark x1="93825" y1="86667" x2="93825" y2="8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00797" y="8732868"/>
            <a:ext cx="20024228" cy="2060813"/>
          </a:xfrm>
          <a:prstGeom prst="rect">
            <a:avLst/>
          </a:prstGeom>
        </p:spPr>
      </p:pic>
      <p:pic>
        <p:nvPicPr>
          <p:cNvPr id="4" name="Obrázek 29">
            <a:extLst>
              <a:ext uri="{FF2B5EF4-FFF2-40B4-BE49-F238E27FC236}">
                <a16:creationId xmlns:a16="http://schemas.microsoft.com/office/drawing/2014/main" id="{0A854D64-8EE9-F21F-FA68-23BA66AE2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49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- IROP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484" y="1937572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4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 2022 - 2024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Infrastruktura sociálních služeb</a:t>
            </a:r>
            <a:endParaRPr lang="cs-CZ" sz="20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Noclehárna ul. Pekárenská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Památky, muzea a cestovní ruch</a:t>
            </a:r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Kostel sv. Prokopa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Kostel sv. Mikuláše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Návštěvnické centrum Trocnov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Muzejní expoziční část Trocnov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Turistické informační centrum Dům umění ČB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r>
              <a:rPr lang="cs-CZ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281352" y="8591207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208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892778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OP Doprava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00B050"/>
              </a:buClr>
            </a:pP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2022 - 2024 </a:t>
            </a:r>
          </a:p>
          <a:p>
            <a:pPr marL="285750" lvl="1" indent="-285750" algn="just">
              <a:lnSpc>
                <a:spcPct val="100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Doplnění a modernizace SSZ na křižovatkách v ČB – I. Etapa</a:t>
            </a:r>
          </a:p>
          <a:p>
            <a:pPr marL="285750" lvl="1" indent="-285750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Doplnění a modernizace SSZ na křižovatkách v ČB – II. Etapa 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2. výzva OP D bude vyhlášena v 1. polovině 2025 s termínem pro odevzdání předběžné žádosti pravděpodobně do 06/2025.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lvl="0" algn="just"/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OP ŽP</a:t>
            </a:r>
          </a:p>
          <a:p>
            <a:pPr marL="285750" lvl="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MŠ Zeyerova</a:t>
            </a:r>
          </a:p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MŠ Nerudova</a:t>
            </a:r>
          </a:p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ZŠ a MŠ T. G. Masaryka</a:t>
            </a:r>
          </a:p>
          <a:p>
            <a:pPr lvl="0" algn="just"/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Na ŘO odeslána žádost o prodloužení výzvy (původně do 09/2024). </a:t>
            </a:r>
          </a:p>
          <a:p>
            <a:pPr lvl="0" algn="just"/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46776" y="8711979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79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015" y="1898489"/>
            <a:ext cx="9984191" cy="462984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OP JAK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Termín výzvy OP JAK - do 01/2025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BC AV ČR – předložena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, 3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budou předloženy do 31. 5.2024,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do  31. 7. 2024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–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bude předložena do 30. 4.2024,  3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do 30. 6. 2024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VŠTE –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bude předložena do 30. 9. 2024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r>
              <a:rPr lang="cs-CZ" sz="1800" b="1" dirty="0">
                <a:solidFill>
                  <a:schemeClr val="bg1"/>
                </a:solidFill>
                <a:ea typeface="Calibri" panose="020F0502020204030204" pitchFamily="34" charset="0"/>
              </a:rPr>
              <a:t>OP TAK</a:t>
            </a:r>
            <a:endParaRPr lang="cs-CZ" sz="1800" b="1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 PR obsahuje 2 projekty – 1 projekt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, 1 projekt VŠTE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29. 4. 2024 došlo ke splnění poslední podmínky pro předložení PR.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05/2024 bude předložen PR do výzvy ŘO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Po ukončení procesu hodnocení a schválení PR  (předpoklad 06/2024) mohou být předloženy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.</a:t>
            </a: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992895" y="9147474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66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Statuty a Jednací řády ŘV a PS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69" y="1922595"/>
            <a:ext cx="11255240" cy="493540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ts val="600"/>
              </a:spcBef>
            </a:pPr>
            <a:r>
              <a:rPr lang="cs-CZ" sz="3200" b="1" dirty="0">
                <a:solidFill>
                  <a:schemeClr val="bg1"/>
                </a:solidFill>
                <a:ea typeface="Calibri" panose="020F0502020204030204" pitchFamily="34" charset="0"/>
              </a:rPr>
              <a:t>Statut a jednací řád ŘV ITI ČBA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Sjednocení délky lhůt pro zasílání pozvánek, podkladů  a zápisu z jednání. Obsaženo v Čl. IV a Čl. V jednacího řádu.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Sjednocení vybraných postupů jednání a rozhodování – usnášení schopnost, rozhodovací většina. Obsaženo v Čl. IV  jednacího řádu.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Etický kodex Řídicího výboru ITI ČBA – nový dokument </a:t>
            </a:r>
          </a:p>
          <a:p>
            <a:pPr algn="just">
              <a:spcBef>
                <a:spcPts val="600"/>
              </a:spcBef>
            </a:pPr>
            <a:r>
              <a:rPr lang="cs-CZ" sz="3200" b="1" dirty="0">
                <a:solidFill>
                  <a:schemeClr val="bg1"/>
                </a:solidFill>
                <a:ea typeface="Calibri" panose="020F0502020204030204" pitchFamily="34" charset="0"/>
              </a:rPr>
              <a:t>Statut a jednací řád PS ŘV ITI ČBA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Sjednocení délky lhůt pro zasílání pozvánek, podkladů  a zápisu z jednání. Obsaženo v Čl. IV a Čl. V jednacího řádu.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Sjednocení vybraných postupů jednání a rozhodování – usnášení schopnost, rozhodovací většina. Obsaženo v Čl. IV  jednacího řádu.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706991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8A412ED0-1EC1-1026-BD3B-7E951B579D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41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Statuty a Jednací řády ŘV a PS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865515"/>
            <a:ext cx="11175097" cy="480364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cs-CZ" sz="24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295/2024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Statut a Jednací řád Řídicího výboru Českobudějovické aglomerace v předloženém znění.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cs-CZ" sz="24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296/2024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Etický kodex Řídicího výboru Českobudějovické aglomerace v předloženém znění.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cs-CZ" sz="24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297/2024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Statut a Jednací řád Pracovních skupin Řídicího výboru Českobudějovické aglomerace v předloženém znění.</a:t>
            </a:r>
          </a:p>
          <a:p>
            <a:pPr algn="just"/>
            <a:r>
              <a:rPr lang="cs-CZ" sz="18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algn="just"/>
            <a:endParaRPr lang="cs-CZ" sz="2400" i="1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014430" y="8681112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7216BE5F-5724-C82E-BAB1-F143ACB61F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84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100" b="1" dirty="0">
                <a:solidFill>
                  <a:schemeClr val="bg1"/>
                </a:solidFill>
              </a:rPr>
              <a:t>5.	Dodatek č. 1 k Vyjádření ŘV – Obec Boršov n. Vltavou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291254"/>
            <a:ext cx="10668399" cy="433814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Projekt je ve 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fázi před předložením žádosti o dotaci.  </a:t>
            </a:r>
            <a:endParaRPr lang="cs-CZ" sz="16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U tohoto projektu došlo k </a:t>
            </a:r>
            <a:r>
              <a:rPr lang="cs-CZ" sz="16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navýšení</a:t>
            </a: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celkových způsobilých výdajů (původně 12 000 000 Kč, nově 13 200 000 Kč) a dotace (původně 8 400 000 Kč, nově 9 240 000 Kč) – nevyčerpaná alokace v opatření Navýšení kapacity MŠ v relaci 10%.</a:t>
            </a:r>
          </a:p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Změna těchto parametrů přispěje k rychlejšímu čerpání alokace v Opatření strategie – Navýšení kapacity mateřských škol.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endParaRPr lang="cs-CZ" sz="1600" b="1" i="1" u="sng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6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298/2024</a:t>
            </a: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Dodatek č.1 k Vyjádření ŘV ITI ČBA o souladu projektu záměru se strategií k projektu </a:t>
            </a:r>
            <a:r>
              <a:rPr lang="cs-CZ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„</a:t>
            </a:r>
            <a:r>
              <a:rPr lang="cs-CZ" sz="16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Přístavba mateřské školy</a:t>
            </a:r>
            <a:r>
              <a:rPr lang="cs-CZ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“</a:t>
            </a:r>
            <a:r>
              <a:rPr lang="cs-CZ" sz="16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ve věci navýšení celkových způsobilých výdajů o 1 200 000 Kč a navýšení dotace EU o 840 000 Kč.</a:t>
            </a:r>
            <a:endParaRPr lang="cs-CZ" sz="1600" i="1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706992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B8D4840E-C377-B038-3020-2F993FEC7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850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chemeClr val="bg1"/>
                </a:solidFill>
              </a:rPr>
              <a:t>6.	Dodatek č. 1 k Vyjádření ŘV – Obec Srubec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69" y="229094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Projekt je ve fázi předložené žádosti o dotaci. </a:t>
            </a:r>
          </a:p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Na základě hodnocení ze strany CRR došlo ke </a:t>
            </a:r>
            <a:r>
              <a:rPr lang="cs-CZ" sz="16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snížení</a:t>
            </a: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CZV projektu (původně 35 823 146 Kč, nově 35 812 899,94 Kč) a dotace (původně 25 076 202 Kč, nově 25 069 030 Kč). </a:t>
            </a:r>
          </a:p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Žadatel byl hodnotitelem vyzván k doložení Dodatku k Vyjádření ŘV, s uvedením snížených částek.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endParaRPr lang="cs-CZ" sz="1600" b="1" i="1" u="sng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6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299/2024</a:t>
            </a: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Dodatek č.1 k Vyjádření ŘV ITI ČBA o souladu projektu záměru se strategií k projektu </a:t>
            </a:r>
            <a:r>
              <a:rPr lang="cs-CZ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„</a:t>
            </a:r>
            <a:r>
              <a:rPr lang="cs-CZ" sz="16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Novostavba mateřské školy včetně spojovacího krčku</a:t>
            </a:r>
            <a:r>
              <a:rPr lang="cs-CZ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“</a:t>
            </a:r>
            <a:r>
              <a:rPr lang="cs-CZ" sz="16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ve věci snížení celkových způsobilých výdajů o 10 246,06 Kč a snížení dotace EU o 7 172 Kč.</a:t>
            </a:r>
            <a:endParaRPr lang="cs-CZ" sz="1600" i="1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689739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D4DFB32-1114-3295-0F23-D40F50F9A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125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99" y="1030404"/>
            <a:ext cx="10191121" cy="1432273"/>
          </a:xfrm>
        </p:spPr>
        <p:txBody>
          <a:bodyPr>
            <a:normAutofit/>
          </a:bodyPr>
          <a:lstStyle/>
          <a:p>
            <a:pPr marL="893763" indent="-893763">
              <a:spcBef>
                <a:spcPts val="1200"/>
              </a:spcBef>
            </a:pPr>
            <a:r>
              <a:rPr lang="cs-CZ" sz="3600" dirty="0">
                <a:solidFill>
                  <a:schemeClr val="bg1"/>
                </a:solidFill>
              </a:rPr>
              <a:t>7</a:t>
            </a:r>
            <a:r>
              <a:rPr lang="cs-CZ" sz="3600" b="1" dirty="0">
                <a:solidFill>
                  <a:schemeClr val="bg1"/>
                </a:solidFill>
              </a:rPr>
              <a:t>.	Delegování kompetence k vydání a podpisu Vyjádření ŘV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370338"/>
            <a:ext cx="10381205" cy="415228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Metodické stanovisko č. 3 k Metodickému pokynu pro integrované nástroje nově umožňuje řídicímu výboru přenést kompetenci </a:t>
            </a:r>
            <a:r>
              <a:rPr lang="cs-CZ" sz="1500" dirty="0">
                <a:solidFill>
                  <a:schemeClr val="bg1"/>
                </a:solidFill>
                <a:ea typeface="Calibri" panose="020F0502020204030204" pitchFamily="34" charset="0"/>
              </a:rPr>
              <a:t>na manažera ITI 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k</a:t>
            </a:r>
            <a:r>
              <a:rPr lang="cs-CZ" sz="1500" dirty="0">
                <a:solidFill>
                  <a:schemeClr val="bg1"/>
                </a:solidFill>
                <a:ea typeface="Calibri" panose="020F0502020204030204" pitchFamily="34" charset="0"/>
              </a:rPr>
              <a:t> v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ydání: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1500" dirty="0">
                <a:solidFill>
                  <a:schemeClr val="bg1"/>
                </a:solidFill>
                <a:ea typeface="Calibri" panose="020F0502020204030204" pitchFamily="34" charset="0"/>
              </a:rPr>
              <a:t>„</a:t>
            </a:r>
            <a:r>
              <a:rPr lang="cs-CZ" sz="1500" i="1" dirty="0">
                <a:solidFill>
                  <a:schemeClr val="bg1"/>
                </a:solidFill>
                <a:ea typeface="Calibri" panose="020F0502020204030204" pitchFamily="34" charset="0"/>
              </a:rPr>
              <a:t>D</a:t>
            </a:r>
            <a:r>
              <a:rPr lang="cs-CZ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odatku k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cs-CZ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Vyjádření ŘV </a:t>
            </a:r>
            <a:r>
              <a:rPr lang="cs-CZ" sz="1500" i="1" dirty="0">
                <a:solidFill>
                  <a:schemeClr val="bg1"/>
                </a:solidFill>
                <a:ea typeface="Calibri" panose="020F0502020204030204" pitchFamily="34" charset="0"/>
              </a:rPr>
              <a:t>ITI ČBA o souladu PZ s </a:t>
            </a:r>
            <a:r>
              <a:rPr lang="cs-CZ" sz="1500" i="1" dirty="0" err="1">
                <a:solidFill>
                  <a:schemeClr val="bg1"/>
                </a:solidFill>
                <a:ea typeface="Calibri" panose="020F0502020204030204" pitchFamily="34" charset="0"/>
              </a:rPr>
              <a:t>ISg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“ (před vydáním rozhodnutí o poskytnutí dotace), např. drobná úprava rozpočtu, změna termínu realizace, formální změny apod.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„</a:t>
            </a:r>
            <a:r>
              <a:rPr lang="cs-CZ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Vyjádření ŘV ITI ČBA ke změně projektu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“ (po vydání rozhodnutí o poskytnutí dotace).</a:t>
            </a:r>
          </a:p>
          <a:p>
            <a:pPr algn="just"/>
            <a:r>
              <a:rPr lang="cs-CZ" sz="1500" u="sng" dirty="0">
                <a:solidFill>
                  <a:schemeClr val="bg1"/>
                </a:solidFill>
                <a:ea typeface="Calibri" panose="020F0502020204030204" pitchFamily="34" charset="0"/>
              </a:rPr>
              <a:t>P</a:t>
            </a:r>
            <a:r>
              <a:rPr lang="cs-CZ" sz="15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odstatné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změny projektů s vlivem na FP (navýšení CZV</a:t>
            </a:r>
            <a:r>
              <a:rPr lang="cs-CZ" sz="1500" dirty="0">
                <a:solidFill>
                  <a:schemeClr val="bg1"/>
                </a:solidFill>
                <a:ea typeface="Calibri" panose="020F0502020204030204" pitchFamily="34" charset="0"/>
              </a:rPr>
              <a:t>, navýšení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dotace nad 10%, neúměrné prodloužení termínu dokončení realizace) budou </a:t>
            </a:r>
            <a:r>
              <a:rPr lang="cs-CZ" sz="15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nadále </a:t>
            </a:r>
            <a:r>
              <a:rPr lang="cs-CZ" sz="1500" u="sng" dirty="0">
                <a:solidFill>
                  <a:schemeClr val="bg1"/>
                </a:solidFill>
                <a:ea typeface="Calibri" panose="020F0502020204030204" pitchFamily="34" charset="0"/>
              </a:rPr>
              <a:t>schvalovány v</a:t>
            </a:r>
            <a:r>
              <a:rPr lang="cs-CZ" sz="15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Řídicím výboru </a:t>
            </a:r>
            <a:r>
              <a:rPr lang="cs-CZ" sz="15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ITI ČBA. Stejně tak prvotní vyjádření </a:t>
            </a:r>
            <a:r>
              <a:rPr lang="cs-CZ" sz="15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o souladu projektu s </a:t>
            </a:r>
            <a:r>
              <a:rPr lang="cs-CZ" sz="1500" u="sng" dirty="0" err="1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ISg</a:t>
            </a:r>
            <a:r>
              <a:rPr lang="cs-CZ" sz="15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.</a:t>
            </a:r>
            <a:endParaRPr lang="cs-CZ" sz="1500" u="sng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500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300/2024</a:t>
            </a:r>
          </a:p>
          <a:p>
            <a:pPr algn="just"/>
            <a:r>
              <a:rPr lang="cs-CZ" sz="15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udělení kompetence pro vydání a podpis „Dodatku k </a:t>
            </a:r>
            <a:r>
              <a:rPr lang="cs-CZ" sz="1500" i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Vyjádření ŘV ITI ČBA </a:t>
            </a:r>
            <a:r>
              <a:rPr lang="cs-CZ" sz="1500" i="1" dirty="0">
                <a:solidFill>
                  <a:srgbClr val="FF0000"/>
                </a:solidFill>
                <a:ea typeface="Calibri" panose="020F0502020204030204" pitchFamily="34" charset="0"/>
              </a:rPr>
              <a:t>o souladu  PZ s </a:t>
            </a:r>
            <a:r>
              <a:rPr lang="cs-CZ" sz="1500" i="1" dirty="0" err="1">
                <a:solidFill>
                  <a:srgbClr val="FF0000"/>
                </a:solidFill>
                <a:ea typeface="Calibri" panose="020F0502020204030204" pitchFamily="34" charset="0"/>
              </a:rPr>
              <a:t>ISg</a:t>
            </a:r>
            <a:r>
              <a:rPr lang="cs-CZ" sz="1500" i="1" dirty="0">
                <a:solidFill>
                  <a:srgbClr val="FF0000"/>
                </a:solidFill>
                <a:ea typeface="Calibri" panose="020F0502020204030204" pitchFamily="34" charset="0"/>
              </a:rPr>
              <a:t>“</a:t>
            </a:r>
            <a:r>
              <a:rPr lang="cs-CZ" sz="1500" i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 a „Vyjádření ŘV ITI ČBA ke změně projektu“ pro manažera ITI ČBA. Udělení  kompetence se nevztahuje k prvotnímu rozhodnutí o vydání „Vyjádření o souladu s </a:t>
            </a:r>
            <a:r>
              <a:rPr lang="cs-CZ" sz="1500" i="1" dirty="0" err="1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ISg</a:t>
            </a:r>
            <a:r>
              <a:rPr lang="cs-CZ" sz="1500" i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“  a vydání „ Vyjádření o souladu </a:t>
            </a:r>
            <a:r>
              <a:rPr lang="cs-CZ" sz="1500" i="1" dirty="0">
                <a:solidFill>
                  <a:srgbClr val="FF0000"/>
                </a:solidFill>
                <a:ea typeface="Calibri" panose="020F0502020204030204" pitchFamily="34" charset="0"/>
              </a:rPr>
              <a:t>k podstatným</a:t>
            </a:r>
            <a:r>
              <a:rPr lang="cs-CZ" sz="1500" i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 změnám projektů“.</a:t>
            </a:r>
            <a:endParaRPr lang="cs-CZ" sz="1500" i="1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5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126260" y="8706993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4A65B8EA-411E-1CC1-7892-5ED28069F5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16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chemeClr val="bg1"/>
                </a:solidFill>
              </a:rPr>
              <a:t>8.	</a:t>
            </a:r>
            <a:r>
              <a:rPr lang="cs-CZ" sz="4000" b="1" dirty="0">
                <a:solidFill>
                  <a:schemeClr val="bg1"/>
                </a:solidFill>
              </a:rPr>
              <a:t>Diskuse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37033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Zákon č. 248/2000 Sb., o podpoře regionálního rozvoje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</a:rPr>
              <a:t>Novela zákona je v procesu přípravy, zveřejněn 1. draft paragrafového znění, spočívá v doplnění a </a:t>
            </a:r>
            <a:r>
              <a:rPr lang="cs-CZ" sz="1800" b="0" i="0" u="none" strike="noStrike" baseline="0" dirty="0">
                <a:solidFill>
                  <a:schemeClr val="bg1"/>
                </a:solidFill>
              </a:rPr>
              <a:t>koordinaci regionální politiky v rámci metropolitních oblastí a aglomerací (tzv. metropolitní spolupráce) – uvedeno v Části šesté – Metropolitní svazky.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Základní charakteristika Metropolitního svazku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Forma právní subjektivity;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Vytváření strategie území  a její implementace prostřednictvím ITI;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Vymezení území – stanoví MMR;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Členství – jádrové město (povinné), zástupce kraje a zástupci Společenství obcí v území, členové ručí majetkem za hospodaření;</a:t>
            </a:r>
          </a:p>
          <a:p>
            <a:pPr marL="363538" algn="just">
              <a:spcBef>
                <a:spcPts val="600"/>
              </a:spcBef>
            </a:pPr>
            <a:endParaRPr lang="cs-CZ" sz="18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49288" indent="-285750" algn="just">
              <a:buFontTx/>
              <a:buChar char="-"/>
            </a:pPr>
            <a:endParaRPr lang="cs-CZ" sz="18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49288" indent="-285750" algn="just">
              <a:buFontTx/>
              <a:buChar char="-"/>
            </a:pPr>
            <a:endParaRPr lang="cs-CZ" sz="18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Žádost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 – viz. písemný podklad, doručený po elektronickém rozeslání podkladů. Jedná se o žádost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 o úpravu Vyjádření ŘV k projektu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Aquaculture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 for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future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. Původně bylo uvažováno se dvěma partnery, a takto je uvedeno i ve Vyjádření. Nyní došlo ke změně a bude pouze jeden partner. V případě všeobecného koncensu členů ŘV není potřeba přijímat nové usnesení a upravený text ( s jedním partnerem) bude předán k podpisu primátorce města.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432808" y="8740186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37C515C3-E346-27A2-0A0B-B83EBD6D4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832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chemeClr val="bg1"/>
                </a:solidFill>
              </a:rPr>
              <a:t>8.	</a:t>
            </a:r>
            <a:r>
              <a:rPr lang="cs-CZ" sz="4000" b="1" dirty="0">
                <a:solidFill>
                  <a:schemeClr val="bg1"/>
                </a:solidFill>
              </a:rPr>
              <a:t>Diskuse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37033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Zákon č. 248/2000 Sb., o podpoře regionálního rozvoje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Rada svazku – nejvyšší orgán metropolitního svazku;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Financování – členské příspěvky, transfer státu v případě vykonávání přenesené působnosti, možnost dotací z EU na činnost svazku 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Kancelář – výkonný orgán (manažer, koordinátoři, odborníci a další pracovníci)</a:t>
            </a:r>
          </a:p>
          <a:p>
            <a:pPr marL="649288" indent="-285750" algn="just"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Dozor a kontrola činnosti – Ministerstvo financí ČR</a:t>
            </a:r>
          </a:p>
          <a:p>
            <a:pPr algn="just">
              <a:spcBef>
                <a:spcPts val="600"/>
              </a:spcBef>
            </a:pPr>
            <a:endParaRPr lang="cs-CZ" sz="18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Současný stav – 22. 4. 2024 byl zahájen proces projednávání zákona s územními partnery, dosud neprošel legislativní úpravou a meziresortním připomínkovým řízením.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8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044684" y="8688427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37C515C3-E346-27A2-0A0B-B83EBD6D4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3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1.	Volba nového člena ŘV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1600" i="1" dirty="0">
                <a:solidFill>
                  <a:schemeClr val="bg1"/>
                </a:solidFill>
                <a:ea typeface="Calibri" panose="020F0502020204030204" pitchFamily="34" charset="0"/>
              </a:rPr>
              <a:t>Jihočeská hospodářská komora České Budějovice navrhuje nového zástupce v Řídicím výboru ITI Českobudějovické aglomerace – Ing. Lenku Hájkovou, ředitelku oblastní kanceláře JHK České Budějovice za Lenku </a:t>
            </a:r>
            <a:r>
              <a:rPr lang="cs-CZ" sz="1600" i="1" dirty="0" err="1">
                <a:solidFill>
                  <a:schemeClr val="bg1"/>
                </a:solidFill>
                <a:ea typeface="Calibri" panose="020F0502020204030204" pitchFamily="34" charset="0"/>
              </a:rPr>
              <a:t>Vohradníkovou</a:t>
            </a:r>
            <a:r>
              <a:rPr lang="cs-CZ" sz="1600" i="1" dirty="0">
                <a:solidFill>
                  <a:schemeClr val="bg1"/>
                </a:solidFill>
                <a:ea typeface="Calibri" panose="020F0502020204030204" pitchFamily="34" charset="0"/>
              </a:rPr>
              <a:t>, </a:t>
            </a:r>
            <a:r>
              <a:rPr lang="cs-CZ" sz="1600" i="1" dirty="0" err="1">
                <a:solidFill>
                  <a:schemeClr val="bg1"/>
                </a:solidFill>
                <a:ea typeface="Calibri" panose="020F0502020204030204" pitchFamily="34" charset="0"/>
              </a:rPr>
              <a:t>DiS</a:t>
            </a:r>
            <a:r>
              <a:rPr lang="cs-CZ" sz="1600" i="1" dirty="0">
                <a:solidFill>
                  <a:schemeClr val="bg1"/>
                </a:solidFill>
                <a:ea typeface="Calibri" panose="020F0502020204030204" pitchFamily="34" charset="0"/>
              </a:rPr>
              <a:t>.</a:t>
            </a:r>
          </a:p>
          <a:p>
            <a:pPr algn="just"/>
            <a:endParaRPr lang="cs-CZ" sz="16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1600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294/2024</a:t>
            </a: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nového člena Ing. Lenku Hájkovou za Lenku </a:t>
            </a:r>
            <a:r>
              <a:rPr lang="cs-CZ" sz="1600" i="1" dirty="0" err="1">
                <a:solidFill>
                  <a:srgbClr val="FF0000"/>
                </a:solidFill>
                <a:ea typeface="Calibri" panose="020F0502020204030204" pitchFamily="34" charset="0"/>
              </a:rPr>
              <a:t>Vohradníkovou</a:t>
            </a:r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, </a:t>
            </a:r>
            <a:r>
              <a:rPr lang="cs-CZ" sz="1600" i="1" dirty="0" err="1">
                <a:solidFill>
                  <a:srgbClr val="FF0000"/>
                </a:solidFill>
                <a:ea typeface="Calibri" panose="020F0502020204030204" pitchFamily="34" charset="0"/>
              </a:rPr>
              <a:t>DiS</a:t>
            </a:r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. jako zástupce za Jihočeskou hospodářskou komoru České Budějovice.</a:t>
            </a:r>
          </a:p>
          <a:p>
            <a:pPr algn="just"/>
            <a:r>
              <a:rPr lang="cs-CZ" sz="16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89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chemeClr val="bg1"/>
                </a:solidFill>
              </a:rPr>
              <a:t>8.	Diskuse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37033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b="1" i="1" dirty="0">
                <a:solidFill>
                  <a:schemeClr val="bg1"/>
                </a:solidFill>
                <a:ea typeface="Calibri" panose="020F0502020204030204" pitchFamily="34" charset="0"/>
              </a:rPr>
              <a:t>Žádost </a:t>
            </a:r>
            <a:r>
              <a:rPr lang="cs-CZ" b="1" i="1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b="1" i="1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– viz. písemný podklad, doručený po elektronickém rozeslání podkladů. Jedná se o žádost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 o úpravu Vyjádření ŘV k projektu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Aquaculture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 for </a:t>
            </a:r>
            <a:r>
              <a:rPr lang="cs-CZ" i="1" dirty="0" err="1">
                <a:solidFill>
                  <a:schemeClr val="bg1"/>
                </a:solidFill>
                <a:ea typeface="Calibri" panose="020F0502020204030204" pitchFamily="34" charset="0"/>
              </a:rPr>
              <a:t>future</a:t>
            </a:r>
            <a:r>
              <a:rPr lang="cs-CZ" i="1" dirty="0">
                <a:solidFill>
                  <a:schemeClr val="bg1"/>
                </a:solidFill>
                <a:ea typeface="Calibri" panose="020F0502020204030204" pitchFamily="34" charset="0"/>
              </a:rPr>
              <a:t>. Původně bylo uvažováno se 2 partnery, a takto je uvedeno i ve Vyjádření. Nyní došlo ke změně a bude pouze 1 partner. V případě všeobecného koncensu členů ŘV není potřeba přijímat nové usnesení a upravený text vyjádření (s uvedením jednoho partnera) bude předán k podpisu předsedkyni ŘV ITI ČBA.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63118" y="8705680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37C515C3-E346-27A2-0A0B-B83EBD6D4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6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273885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algn="ctr">
              <a:lnSpc>
                <a:spcPct val="115000"/>
              </a:lnSpc>
            </a:pPr>
            <a:r>
              <a:rPr lang="cs-CZ" sz="4400" b="1" dirty="0">
                <a:solidFill>
                  <a:schemeClr val="bg1"/>
                </a:solidFill>
              </a:rPr>
              <a:t>Děkuji za pozornost</a:t>
            </a:r>
          </a:p>
          <a:p>
            <a:pPr algn="ctr">
              <a:lnSpc>
                <a:spcPct val="115000"/>
              </a:lnSpc>
            </a:pPr>
            <a:r>
              <a:rPr lang="cs-CZ" sz="2000" dirty="0">
                <a:solidFill>
                  <a:schemeClr val="bg1"/>
                </a:solidFill>
              </a:rPr>
              <a:t>Dagmar Baumruková</a:t>
            </a: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60432" y="8732871"/>
            <a:ext cx="20024228" cy="2060813"/>
          </a:xfrm>
          <a:prstGeom prst="rect">
            <a:avLst/>
          </a:prstGeom>
        </p:spPr>
      </p:pic>
      <p:pic>
        <p:nvPicPr>
          <p:cNvPr id="2" name="Obrázek 29">
            <a:extLst>
              <a:ext uri="{FF2B5EF4-FFF2-40B4-BE49-F238E27FC236}">
                <a16:creationId xmlns:a16="http://schemas.microsoft.com/office/drawing/2014/main" id="{4F1C68DD-A422-FF92-E930-0A7B31DBB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7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cs-CZ" sz="49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49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	Informace o realizaci strategií</a:t>
            </a:r>
            <a:br>
              <a:rPr lang="cs-CZ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cs-CZ" sz="49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69" y="2153778"/>
            <a:ext cx="10381205" cy="32617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Přehled plnění finančního plánu IPRÚ k 31. 12. 2023 – ukončení realizace</a:t>
            </a:r>
          </a:p>
          <a:p>
            <a:pPr algn="just"/>
            <a:endParaRPr lang="cs-CZ" sz="1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00797" y="8732869"/>
            <a:ext cx="20024228" cy="2060813"/>
          </a:xfrm>
          <a:prstGeom prst="rect">
            <a:avLst/>
          </a:prstGeom>
        </p:spPr>
      </p:pic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1047870-F3A7-DE4D-3BD3-E3AE54F67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693297"/>
              </p:ext>
            </p:extLst>
          </p:nvPr>
        </p:nvGraphicFramePr>
        <p:xfrm>
          <a:off x="1457417" y="3525360"/>
          <a:ext cx="9277165" cy="1714763"/>
        </p:xfrm>
        <a:graphic>
          <a:graphicData uri="http://schemas.openxmlformats.org/drawingml/2006/table">
            <a:tbl>
              <a:tblPr/>
              <a:tblGrid>
                <a:gridCol w="2235796">
                  <a:extLst>
                    <a:ext uri="{9D8B030D-6E8A-4147-A177-3AD203B41FA5}">
                      <a16:colId xmlns:a16="http://schemas.microsoft.com/office/drawing/2014/main" val="2127078777"/>
                    </a:ext>
                  </a:extLst>
                </a:gridCol>
                <a:gridCol w="2449172">
                  <a:extLst>
                    <a:ext uri="{9D8B030D-6E8A-4147-A177-3AD203B41FA5}">
                      <a16:colId xmlns:a16="http://schemas.microsoft.com/office/drawing/2014/main" val="2975466250"/>
                    </a:ext>
                  </a:extLst>
                </a:gridCol>
                <a:gridCol w="2439894">
                  <a:extLst>
                    <a:ext uri="{9D8B030D-6E8A-4147-A177-3AD203B41FA5}">
                      <a16:colId xmlns:a16="http://schemas.microsoft.com/office/drawing/2014/main" val="4134127630"/>
                    </a:ext>
                  </a:extLst>
                </a:gridCol>
                <a:gridCol w="2152303">
                  <a:extLst>
                    <a:ext uri="{9D8B030D-6E8A-4147-A177-3AD203B41FA5}">
                      <a16:colId xmlns:a16="http://schemas.microsoft.com/office/drawing/2014/main" val="4027912638"/>
                    </a:ext>
                  </a:extLst>
                </a:gridCol>
              </a:tblGrid>
              <a:tr h="437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Finanční plán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Proplaceno (Kč)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Proplaceno (%)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11308"/>
                  </a:ext>
                </a:extLst>
              </a:tr>
              <a:tr h="360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IROP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1 103 099 400,00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1 097 209 905,00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99,47 %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800570"/>
                  </a:ext>
                </a:extLst>
              </a:tr>
              <a:tr h="360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 Doprava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449 196 480,00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421 729 073,00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93,89 %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212880"/>
                  </a:ext>
                </a:extLst>
              </a:tr>
              <a:tr h="557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 IPRÚ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1 552 295 880,00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1 518 938 978,00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97,85 %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3367"/>
                  </a:ext>
                </a:extLst>
              </a:tr>
            </a:tbl>
          </a:graphicData>
        </a:graphic>
      </p:graphicFrame>
      <p:pic>
        <p:nvPicPr>
          <p:cNvPr id="5" name="Obrázek 29">
            <a:extLst>
              <a:ext uri="{FF2B5EF4-FFF2-40B4-BE49-F238E27FC236}">
                <a16:creationId xmlns:a16="http://schemas.microsoft.com/office/drawing/2014/main" id="{5B73E423-EF6C-DAD0-5EF5-8FAFB2F803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97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Informace o realizaci ITI ČBA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926455"/>
            <a:ext cx="10381205" cy="453143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2400" dirty="0">
                <a:solidFill>
                  <a:srgbClr val="FF0000"/>
                </a:solidFill>
              </a:rPr>
              <a:t>6 OP - 100 strategických projektů - celková alokace EU </a:t>
            </a:r>
            <a:r>
              <a:rPr lang="cs-CZ" sz="2400" b="0" i="0" u="none" strike="noStrike" dirty="0">
                <a:solidFill>
                  <a:srgbClr val="FF0000"/>
                </a:solidFill>
                <a:effectLst/>
                <a:latin typeface="Aptos Narrow" panose="020B0004020202020204" pitchFamily="34" charset="0"/>
              </a:rPr>
              <a:t>1 704 516 774 Kč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73278" y="8732870"/>
            <a:ext cx="20024228" cy="2060813"/>
          </a:xfrm>
          <a:prstGeom prst="rect">
            <a:avLst/>
          </a:prstGeom>
        </p:spPr>
      </p:pic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9DF075B0-1E88-AE30-EC24-1D39255BF8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5807947"/>
              </p:ext>
            </p:extLst>
          </p:nvPr>
        </p:nvGraphicFramePr>
        <p:xfrm>
          <a:off x="1871932" y="2291255"/>
          <a:ext cx="7173214" cy="4378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Obrázek 29">
            <a:extLst>
              <a:ext uri="{FF2B5EF4-FFF2-40B4-BE49-F238E27FC236}">
                <a16:creationId xmlns:a16="http://schemas.microsoft.com/office/drawing/2014/main" id="{A526F369-2631-B213-F404-533583448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8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10256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  <a:ea typeface="+mj-lt"/>
                <a:cs typeface="+mj-lt"/>
              </a:rPr>
              <a:t>Informace o realizaci ITI ČBA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394" y="1841802"/>
            <a:ext cx="11040562" cy="48074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ea typeface="Calibri"/>
                <a:cs typeface="Calibri"/>
              </a:rPr>
              <a:t>Programový rámec IROP – p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ředloženo 25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15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s PA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Doprava – 1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endParaRPr lang="cs-CZ" sz="1800" dirty="0">
              <a:solidFill>
                <a:schemeClr val="bg1"/>
              </a:solidFill>
              <a:latin typeface="Bierstadt"/>
              <a:cs typeface="Calibri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JAK – 1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endParaRPr lang="cs-CZ" sz="1800" dirty="0">
              <a:solidFill>
                <a:schemeClr val="bg1"/>
              </a:solidFill>
              <a:latin typeface="Bierstadt"/>
              <a:cs typeface="Calibri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ŽP, OP TAK – dosud nečerpáno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OP Z – 7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alokace vyčerpána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OP TP – 1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doba realizace rozložena na 4 období</a:t>
            </a:r>
            <a:endParaRPr lang="cs-CZ" sz="2400" dirty="0">
              <a:solidFill>
                <a:srgbClr val="FF0000"/>
              </a:solidFill>
              <a:latin typeface="Bierstadt"/>
            </a:endParaRPr>
          </a:p>
          <a:p>
            <a:endParaRPr lang="cs-CZ" sz="2400" dirty="0">
              <a:solidFill>
                <a:schemeClr val="bg1"/>
              </a:solidFill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19077" y="8701740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293E796A-F875-C95B-D0C6-DE2539E618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D3E3660A-392B-43D9-3DC0-120679E107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751435"/>
              </p:ext>
            </p:extLst>
          </p:nvPr>
        </p:nvGraphicFramePr>
        <p:xfrm>
          <a:off x="761801" y="4362955"/>
          <a:ext cx="3568702" cy="1816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A7F451A7-19DA-8590-EEC7-64D905FCB7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178878"/>
              </p:ext>
            </p:extLst>
          </p:nvPr>
        </p:nvGraphicFramePr>
        <p:xfrm>
          <a:off x="4514173" y="4362955"/>
          <a:ext cx="3346447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0363C302-3A67-6DFE-D831-6A0F04E7FF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7750399"/>
              </p:ext>
            </p:extLst>
          </p:nvPr>
        </p:nvGraphicFramePr>
        <p:xfrm>
          <a:off x="8044290" y="4362955"/>
          <a:ext cx="3581403" cy="1847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457391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Změna Programového rámce IROP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V lednu 2024 byla schválena 1. z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měna PR IROP</a:t>
            </a: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: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Sloučení více projektů do jednoho projektu</a:t>
            </a:r>
            <a:endParaRPr lang="cs-CZ" sz="18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Opatření 04. Základní školy  -  5 projektů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Opatření 07. Revitalizace a vybavení pro činnost památek k ochraně kulturního dědictví  - 2 projekty </a:t>
            </a: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Římskokatolické farnosti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Záměna projektů</a:t>
            </a:r>
            <a:r>
              <a:rPr lang="cs-CZ" sz="18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v Opatření 02. Zelená infrastruktura ve veřejném prostranství měst a obcí  - odstoupení od </a:t>
            </a:r>
            <a:r>
              <a:rPr lang="cs-CZ" sz="1800" dirty="0">
                <a:solidFill>
                  <a:schemeClr val="bg1"/>
                </a:solidFill>
                <a:ea typeface="Times New Roman" panose="02020603050405020304" pitchFamily="18" charset="0"/>
              </a:rPr>
              <a:t>projektu :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Veřejné prostranství v okolí Slávie (negativní stanovisko AOPK)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Úprava náměstí před KD Vltava (financováno z Norských fondů)</a:t>
            </a:r>
          </a:p>
          <a:p>
            <a:pPr lvl="0" algn="just">
              <a:lnSpc>
                <a:spcPct val="115000"/>
              </a:lnSpc>
            </a:pPr>
            <a:r>
              <a:rPr lang="cs-CZ" sz="18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Projekty nahrazeny projektem Sluneční ostrov – Jiráskovo nábř., České Budějovice (náhradní projekt ve 130% alokace).</a:t>
            </a:r>
          </a:p>
          <a:p>
            <a:pPr lvl="0" algn="just">
              <a:lnSpc>
                <a:spcPct val="115000"/>
              </a:lnSpc>
            </a:pPr>
            <a:r>
              <a:rPr lang="cs-CZ" sz="1800" dirty="0">
                <a:solidFill>
                  <a:schemeClr val="bg1"/>
                </a:solidFill>
                <a:ea typeface="Times New Roman" panose="02020603050405020304" pitchFamily="18" charset="0"/>
              </a:rPr>
              <a:t>Řídícím výborem schváleno na jednání 25. 11. 2023</a:t>
            </a:r>
            <a:endParaRPr lang="cs-CZ" sz="18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endParaRPr lang="cs-CZ" sz="2000" i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19077" y="8689738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F693A56B-3361-8E1D-8036-B92F25D9B8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1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- IROP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484" y="1797888"/>
            <a:ext cx="10381205" cy="454252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 2022 - 2024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eGovernment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Elektronizace IT služeb MMČB  - alokace vyčerpána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Telematika pro veřejnou dopravu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Modernizace odbavovacích terminálů ve vozidlech MHD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Modernizace stávajících informačních systémů pro cestující a výstavba nových panelů na zastávkách MHD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Nízkoemisní </a:t>
            </a: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a bezemisní vozidla MHD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Pořízení parciálních článkových trolejbusů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Bezpečnost nemotorové dopravy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4 žádostí o dotace (obce Ledenice, Trhové Sviny, Štěpánovice, Vitín)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r>
              <a:rPr lang="cs-CZ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522201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4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- IROP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806" y="1923649"/>
            <a:ext cx="10381205" cy="4416025"/>
          </a:xfrm>
        </p:spPr>
        <p:txBody>
          <a:bodyPr vert="horz" lIns="91440" tIns="45720" rIns="91440" bIns="45720" numCol="2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 2022 - 2024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O</a:t>
            </a: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dborné učebny</a:t>
            </a: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 na ZŠ</a:t>
            </a:r>
            <a:r>
              <a:rPr lang="cs-CZ" sz="2400" b="1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			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Borovany	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Trhové Sviny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Nerudova ČB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Strýčice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Matice Školské ČB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Kubatova ČB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Nová ČB 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Zliv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Rudolfovská  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r>
              <a:rPr lang="cs-CZ" sz="2000" b="1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Navýšení kapacity MŠ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Lišov</a:t>
            </a: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Srubec</a:t>
            </a: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Boršov nad Vltavou</a:t>
            </a:r>
          </a:p>
          <a:p>
            <a:pPr marL="971550" lvl="2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Adamov</a:t>
            </a:r>
          </a:p>
          <a:p>
            <a:pPr marL="685800" lvl="2" algn="just">
              <a:buClr>
                <a:srgbClr val="FF0000"/>
              </a:buClr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	</a:t>
            </a:r>
          </a:p>
          <a:p>
            <a:pPr marL="685800" lvl="2" algn="just"/>
            <a:r>
              <a:rPr lang="cs-CZ" sz="2000" b="1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N</a:t>
            </a:r>
            <a:r>
              <a:rPr lang="cs-CZ" sz="2000" b="1" dirty="0">
                <a:solidFill>
                  <a:schemeClr val="bg1"/>
                </a:solidFill>
                <a:effectLst/>
                <a:latin typeface="Bierstadt" panose="020B0004020202020204" pitchFamily="34" charset="0"/>
                <a:ea typeface="Calibri" panose="020F0502020204030204" pitchFamily="34" charset="0"/>
              </a:rPr>
              <a:t>eformální vzdělávání </a:t>
            </a:r>
          </a:p>
          <a:p>
            <a:pPr marL="971550" lvl="2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DDM ČB</a:t>
            </a:r>
          </a:p>
          <a:p>
            <a:pPr marL="685800" lvl="2" algn="just"/>
            <a:endParaRPr lang="cs-CZ" sz="2000" b="1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281352" y="8884511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5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- IROP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907493"/>
            <a:ext cx="10381205" cy="434771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 2022 - 2024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Cyklostezky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Cyklostezka Munice - Zliv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Cyklostezka Park Dukelská  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Cyklostezka Branišovská – Na Sádkách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Cyklostezka Branišovská ul.,  Park 4D, Novohradská ul. 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Veřejná prostranství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Park Dukelská, Park Mánesova Čechova, Park 4 Dvory - ČB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Revitalizace prameniště a veřejného prostranství v okolí kaple Panny Marie Lurdské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Mahouš – stavební úpravy návsi II. etapa, východní část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Veřejné prostranství obce Planá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971550" lvl="2" indent="-285750" algn="just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143643" y="8815500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72677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80E05E095F5344A769B287D0DD7C16" ma:contentTypeVersion="6" ma:contentTypeDescription="Create a new document." ma:contentTypeScope="" ma:versionID="f1cb09f23c3b19eaa4b2a3c993e612a8">
  <xsd:schema xmlns:xsd="http://www.w3.org/2001/XMLSchema" xmlns:xs="http://www.w3.org/2001/XMLSchema" xmlns:p="http://schemas.microsoft.com/office/2006/metadata/properties" xmlns:ns2="35a3429f-db39-4e34-b1b7-cb532bcfe9bd" targetNamespace="http://schemas.microsoft.com/office/2006/metadata/properties" ma:root="true" ma:fieldsID="8bc6ffd7b6a53bc453e332c41fe0e27f" ns2:_="">
    <xsd:import namespace="35a3429f-db39-4e34-b1b7-cb532bcfe9bd"/>
    <xsd:element name="properties">
      <xsd:complexType>
        <xsd:sequence>
          <xsd:element name="documentManagement">
            <xsd:complexType>
              <xsd:all>
                <xsd:element ref="ns2:Za_x0159_azen_x00ed_" minOccurs="0"/>
                <xsd:element ref="ns2:Typdokumentu" minOccurs="0"/>
                <xsd:element ref="ns2:Datum" minOccurs="0"/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3429f-db39-4e34-b1b7-cb532bcfe9bd" elementFormDefault="qualified">
    <xsd:import namespace="http://schemas.microsoft.com/office/2006/documentManagement/types"/>
    <xsd:import namespace="http://schemas.microsoft.com/office/infopath/2007/PartnerControls"/>
    <xsd:element name="Za_x0159_azen_x00ed_" ma:index="2" nillable="true" ma:displayName="Zařazení" ma:default="Finanční plán" ma:format="Dropdown" ma:internalName="Za_x0159_azen_x00ed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inanční plán"/>
                    <xsd:enumeration value="Členové pracovních skupin"/>
                    <xsd:enumeration value="Šablony"/>
                  </xsd:restriction>
                </xsd:simpleType>
              </xsd:element>
            </xsd:sequence>
          </xsd:extension>
        </xsd:complexContent>
      </xsd:complexType>
    </xsd:element>
    <xsd:element name="Typdokumentu" ma:index="3" nillable="true" ma:displayName="Typ dokumentu" ma:format="Dropdown" ma:internalName="Typdokumentu" ma:requiredMultiChoice="tru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Finanční plá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Datum" ma:index="4" nillable="true" ma:displayName="Datum" ma:format="DateOnly" ma:internalName="Datum">
      <xsd:simpleType>
        <xsd:restriction base="dms:DateTime"/>
      </xsd:simpleType>
    </xsd:element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dokumentu xmlns="35a3429f-db39-4e34-b1b7-cb532bcfe9bd"/>
    <Datum xmlns="35a3429f-db39-4e34-b1b7-cb532bcfe9bd">2022-04-30T22:00:00+00:00</Datum>
    <Za_x0159_azen_x00ed_ xmlns="35a3429f-db39-4e34-b1b7-cb532bcfe9bd">
      <Value>Šablony</Value>
    </Za_x0159_azen_x00ed_>
  </documentManagement>
</p:properties>
</file>

<file path=customXml/itemProps1.xml><?xml version="1.0" encoding="utf-8"?>
<ds:datastoreItem xmlns:ds="http://schemas.openxmlformats.org/officeDocument/2006/customXml" ds:itemID="{6B7959B0-A4F4-4BAB-ADBB-A8A9F6E77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a3429f-db39-4e34-b1b7-cb532bcfe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C80339-6E24-4A00-8025-86586ECE9B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2AED8F-5B91-4B2D-8593-63A0DD9B8F4D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5a3429f-db39-4e34-b1b7-cb532bcfe9bd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2342</TotalTime>
  <Words>1972</Words>
  <Application>Microsoft Office PowerPoint</Application>
  <PresentationFormat>Širokoúhlá obrazovka</PresentationFormat>
  <Paragraphs>264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Aptos Narrow</vt:lpstr>
      <vt:lpstr>Arial</vt:lpstr>
      <vt:lpstr>Bierstadt</vt:lpstr>
      <vt:lpstr>Calibri</vt:lpstr>
      <vt:lpstr>Courier New</vt:lpstr>
      <vt:lpstr>Times New Roman</vt:lpstr>
      <vt:lpstr>Wingdings</vt:lpstr>
      <vt:lpstr>BevelVTI</vt:lpstr>
      <vt:lpstr>Řídicí výbor ITI Českobudějovické aglomerace  29. 4. 2024</vt:lpstr>
      <vt:lpstr>1. Volba nového člena ŘV </vt:lpstr>
      <vt:lpstr>  2. Informace o realizaci strategií    </vt:lpstr>
      <vt:lpstr>Informace o realizaci ITI ČBA</vt:lpstr>
      <vt:lpstr>Informace o realizaci ITI ČBA</vt:lpstr>
      <vt:lpstr>Změna Programového rámce IROP</vt:lpstr>
      <vt:lpstr>Harmonogram realizace ITI ČBA - IROP  </vt:lpstr>
      <vt:lpstr>Harmonogram realizace ITI ČBA - IROP  </vt:lpstr>
      <vt:lpstr>Harmonogram realizace ITI ČBA - IROP </vt:lpstr>
      <vt:lpstr>Harmonogram realizace ITI ČBA - IROP </vt:lpstr>
      <vt:lpstr>Harmonogram realizace ITI ČBA </vt:lpstr>
      <vt:lpstr>Harmonogram realizace ITI ČBA</vt:lpstr>
      <vt:lpstr>Statuty a Jednací řády ŘV a PS</vt:lpstr>
      <vt:lpstr>Statuty a Jednací řády ŘV a PS</vt:lpstr>
      <vt:lpstr> 5. Dodatek č. 1 k Vyjádření ŘV – Obec Boršov n. Vltavou</vt:lpstr>
      <vt:lpstr> 6. Dodatek č. 1 k Vyjádření ŘV – Obec Srubec</vt:lpstr>
      <vt:lpstr>7. Delegování kompetence k vydání a podpisu Vyjádření ŘV </vt:lpstr>
      <vt:lpstr>  8. Diskuse</vt:lpstr>
      <vt:lpstr>  8. Diskuse</vt:lpstr>
      <vt:lpstr>  8. Diskuse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 Petra</dc:creator>
  <cp:lastModifiedBy>Käfer Petr</cp:lastModifiedBy>
  <cp:revision>153</cp:revision>
  <cp:lastPrinted>2024-04-26T12:08:08Z</cp:lastPrinted>
  <dcterms:created xsi:type="dcterms:W3CDTF">2022-04-25T12:37:37Z</dcterms:created>
  <dcterms:modified xsi:type="dcterms:W3CDTF">2024-05-30T08:06:03Z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0x0101009280E05E095F5344A769B287D0DD7C16</vt:lpwstr>
  </property>
</Properties>
</file>