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sldIdLst>
    <p:sldId id="256" r:id="rId5"/>
    <p:sldId id="279" r:id="rId6"/>
    <p:sldId id="289" r:id="rId7"/>
    <p:sldId id="264" r:id="rId8"/>
    <p:sldId id="290" r:id="rId9"/>
    <p:sldId id="291" r:id="rId10"/>
    <p:sldId id="277" r:id="rId11"/>
    <p:sldId id="292" r:id="rId12"/>
    <p:sldId id="288" r:id="rId13"/>
    <p:sldId id="285" r:id="rId14"/>
    <p:sldId id="281" r:id="rId15"/>
    <p:sldId id="275" r:id="rId16"/>
    <p:sldId id="282" r:id="rId17"/>
    <p:sldId id="293" r:id="rId18"/>
    <p:sldId id="287" r:id="rId19"/>
    <p:sldId id="276" r:id="rId20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7CCB"/>
    <a:srgbClr val="0000FF"/>
    <a:srgbClr val="1609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4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29"/>
      <c:rotY val="360"/>
      <c:rAngAx val="0"/>
    </c:view3D>
    <c:floor>
      <c:thickness val="0"/>
      <c:spPr>
        <a:noFill/>
        <a:ln>
          <a:noFill/>
        </a:ln>
      </c:spPr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xMode val="edge"/>
          <c:yMode val="edge"/>
          <c:x val="9.8611111111111108E-2"/>
          <c:y val="0.22004410906969962"/>
          <c:w val="0.81388888888888888"/>
          <c:h val="0.57479476523767858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3"/>
            <c:spPr>
              <a:gradFill>
                <a:gsLst>
                  <a:gs pos="0">
                    <a:srgbClr val="66B352"/>
                  </a:gs>
                  <a:gs pos="100000">
                    <a:srgbClr val="4BAD28"/>
                  </a:gs>
                </a:gsLst>
                <a:lin ang="5400000"/>
              </a:gradFill>
              <a:ln>
                <a:noFill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7C6-4676-8147-35D092487AFA}"/>
              </c:ext>
            </c:extLst>
          </c:dPt>
          <c:dPt>
            <c:idx val="1"/>
            <c:bubble3D val="0"/>
            <c:spPr>
              <a:gradFill>
                <a:gsLst>
                  <a:gs pos="0">
                    <a:srgbClr val="AC51A0"/>
                  </a:gs>
                  <a:gs pos="100000">
                    <a:srgbClr val="A62598"/>
                  </a:gs>
                </a:gsLst>
                <a:lin ang="5400000"/>
              </a:gradFill>
              <a:ln>
                <a:noFill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7C6-4676-8147-35D092487AFA}"/>
              </c:ext>
            </c:extLst>
          </c:dPt>
          <c:dPt>
            <c:idx val="2"/>
            <c:bubble3D val="0"/>
            <c:spPr>
              <a:gradFill>
                <a:gsLst>
                  <a:gs pos="0">
                    <a:srgbClr val="47AADF"/>
                  </a:gs>
                  <a:gs pos="100000">
                    <a:srgbClr val="05A2DF"/>
                  </a:gs>
                </a:gsLst>
                <a:lin ang="5400000"/>
              </a:gradFill>
              <a:ln>
                <a:noFill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7C6-4676-8147-35D092487AFA}"/>
              </c:ext>
            </c:extLst>
          </c:dPt>
          <c:dPt>
            <c:idx val="3"/>
            <c:bubble3D val="0"/>
            <c:spPr>
              <a:gradFill>
                <a:gsLst>
                  <a:gs pos="0">
                    <a:srgbClr val="53784B"/>
                  </a:gs>
                  <a:gs pos="100000">
                    <a:srgbClr val="2D6818"/>
                  </a:gs>
                </a:gsLst>
                <a:lin ang="5400000"/>
              </a:gradFill>
              <a:ln>
                <a:noFill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7C6-4676-8147-35D092487AFA}"/>
              </c:ext>
            </c:extLst>
          </c:dPt>
          <c:dPt>
            <c:idx val="4"/>
            <c:bubble3D val="0"/>
            <c:spPr>
              <a:gradFill>
                <a:gsLst>
                  <a:gs pos="0">
                    <a:srgbClr val="754A6F"/>
                  </a:gs>
                  <a:gs pos="100000">
                    <a:srgbClr val="64165B"/>
                  </a:gs>
                </a:gsLst>
                <a:lin ang="5400000"/>
              </a:gradFill>
              <a:ln>
                <a:noFill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A7C6-4676-8147-35D092487AFA}"/>
              </c:ext>
            </c:extLst>
          </c:dPt>
          <c:dPt>
            <c:idx val="5"/>
            <c:bubble3D val="0"/>
            <c:spPr>
              <a:gradFill>
                <a:gsLst>
                  <a:gs pos="0">
                    <a:srgbClr val="467490"/>
                  </a:gs>
                  <a:gs pos="100000">
                    <a:srgbClr val="036186"/>
                  </a:gs>
                </a:gsLst>
                <a:lin ang="5400000"/>
              </a:gradFill>
              <a:ln>
                <a:noFill/>
              </a:ln>
              <a:effectLst>
                <a:outerShdw dist="19046" dir="5400000" algn="tl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A7C6-4676-8147-35D092487AFA}"/>
              </c:ext>
            </c:extLst>
          </c:dPt>
          <c:dLbls>
            <c:dLbl>
              <c:idx val="0"/>
              <c:layout>
                <c:manualLayout>
                  <c:x val="-1.7598934419164492E-3"/>
                  <c:y val="0.1314858672372472"/>
                </c:manualLayout>
              </c:layout>
              <c:tx>
                <c:rich>
                  <a:bodyPr/>
                  <a:lstStyle/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063A0080-F4D1-4B56-BACE-A14A27C97DAC}" type="CATEGORYNAM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[NÁZEV KATEGORIE]</a:t>
                    </a:fld>
                    <a:r>
                      <a:rPr lang="nl-NL" sz="1200" baseline="0">
                        <a:solidFill>
                          <a:schemeClr val="bg1"/>
                        </a:solidFill>
                      </a:rPr>
                      <a:t>;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r>
                      <a:rPr lang="nl-NL" sz="1200" baseline="0">
                        <a:solidFill>
                          <a:schemeClr val="bg1"/>
                        </a:solidFill>
                      </a:rPr>
                      <a:t> </a:t>
                    </a:r>
                    <a:fld id="{209B96FC-CB1E-4399-A7A7-8EB7F120A379}" type="VALU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[HODNOTA]</a:t>
                    </a:fld>
                    <a:r>
                      <a:rPr lang="nl-NL" sz="1200" baseline="0">
                        <a:solidFill>
                          <a:schemeClr val="bg1"/>
                        </a:solidFill>
                      </a:rPr>
                      <a:t>;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r>
                      <a:rPr lang="nl-NL" sz="1200" baseline="0">
                        <a:solidFill>
                          <a:schemeClr val="bg1"/>
                        </a:solidFill>
                      </a:rPr>
                      <a:t> </a:t>
                    </a:r>
                    <a:fld id="{F4656016-E4A9-4D57-9384-744CA6EE6B87}" type="PERCENTAG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[PROCENTO]</a:t>
                    </a:fld>
                    <a:endParaRPr lang="nl-NL" sz="120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31026399825021872"/>
                      <c:h val="0.235972222222222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7C6-4676-8147-35D092487AFA}"/>
                </c:ext>
              </c:extLst>
            </c:dLbl>
            <c:dLbl>
              <c:idx val="1"/>
              <c:layout>
                <c:manualLayout>
                  <c:x val="1.1440693115324547E-3"/>
                  <c:y val="0.1190765174336393"/>
                </c:manualLayout>
              </c:layout>
              <c:tx>
                <c:rich>
                  <a:bodyPr/>
                  <a:lstStyle/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A9CFAE07-F4A5-4C89-9422-41B9A0C0EB6B}" type="CATEGORYNAM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[NÁZEV KATEGORIE]</a:t>
                    </a:fld>
                    <a:r>
                      <a:rPr lang="nl-NL" sz="1200" baseline="0" dirty="0">
                        <a:solidFill>
                          <a:schemeClr val="bg1"/>
                        </a:solidFill>
                      </a:rPr>
                      <a:t>; 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FF79DC03-687C-418E-BF4D-60835ADB64D3}" type="VALU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[HODNOTA]</a:t>
                    </a:fld>
                    <a:r>
                      <a:rPr lang="nl-NL" sz="1200" baseline="0" dirty="0">
                        <a:solidFill>
                          <a:schemeClr val="bg1"/>
                        </a:solidFill>
                      </a:rPr>
                      <a:t>; 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276CA891-A511-4940-BFD5-66D60A25B78A}" type="PERCENTAG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[PROCENTO]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3674165783806615"/>
                      <c:h val="0.2214322765691270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7C6-4676-8147-35D092487AFA}"/>
                </c:ext>
              </c:extLst>
            </c:dLbl>
            <c:dLbl>
              <c:idx val="2"/>
              <c:layout>
                <c:manualLayout>
                  <c:x val="-1.9475252976637158E-2"/>
                  <c:y val="-3.1134601398119174E-2"/>
                </c:manualLayout>
              </c:layout>
              <c:tx>
                <c:rich>
                  <a:bodyPr/>
                  <a:lstStyle/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3B1E44A6-1A8F-4A29-9244-9B824A19C88C}" type="CATEGORYNAME">
                      <a:rPr lang="pl-P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[NÁZEV KATEGORIE]</a:t>
                    </a:fld>
                    <a:r>
                      <a:rPr lang="pl-PL" sz="1200" baseline="0" dirty="0">
                        <a:solidFill>
                          <a:schemeClr val="bg1"/>
                        </a:solidFill>
                      </a:rPr>
                      <a:t>;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r>
                      <a:rPr lang="pl-PL" sz="1200" baseline="0" dirty="0">
                        <a:solidFill>
                          <a:schemeClr val="bg1"/>
                        </a:solidFill>
                      </a:rPr>
                      <a:t> </a:t>
                    </a:r>
                    <a:fld id="{1CB16F4C-5DF2-466C-98AA-F875EFB4159F}" type="VALUE">
                      <a:rPr lang="pl-P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[HODNOTA]</a:t>
                    </a:fld>
                    <a:r>
                      <a:rPr lang="pl-PL" sz="1200" baseline="0" dirty="0">
                        <a:solidFill>
                          <a:schemeClr val="bg1"/>
                        </a:solidFill>
                      </a:rPr>
                      <a:t>; 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6850E084-EA3C-40E3-BE5F-B40E7F98B6F0}" type="PERCENTAGE">
                      <a:rPr lang="pl-P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[PROCENTO]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25574393849117005"/>
                      <c:h val="0.2915277882779597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7C6-4676-8147-35D092487AFA}"/>
                </c:ext>
              </c:extLst>
            </c:dLbl>
            <c:dLbl>
              <c:idx val="3"/>
              <c:layout>
                <c:manualLayout>
                  <c:x val="1.4783797783531995E-3"/>
                  <c:y val="-2.3501158344546032E-2"/>
                </c:manualLayout>
              </c:layout>
              <c:tx>
                <c:rich>
                  <a:bodyPr/>
                  <a:lstStyle/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48626C0B-7D99-471C-AACC-422389EE2330}" type="CATEGORYNAM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[NÁZEV KATEGORIE]</a:t>
                    </a:fld>
                    <a:r>
                      <a:rPr lang="nl-NL" sz="1200" baseline="0">
                        <a:solidFill>
                          <a:schemeClr val="bg1"/>
                        </a:solidFill>
                      </a:rPr>
                      <a:t>; 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2FA78528-716B-4BC1-8933-149C27EAF894}" type="VALU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[HODNOTA]</a:t>
                    </a:fld>
                    <a:r>
                      <a:rPr lang="nl-NL" sz="1200" baseline="0">
                        <a:solidFill>
                          <a:schemeClr val="bg1"/>
                        </a:solidFill>
                      </a:rPr>
                      <a:t>;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r>
                      <a:rPr lang="nl-NL" sz="1200" baseline="0">
                        <a:solidFill>
                          <a:schemeClr val="bg1"/>
                        </a:solidFill>
                      </a:rPr>
                      <a:t> </a:t>
                    </a:r>
                    <a:fld id="{D63CFF8F-4767-4EBB-990E-D2D5EDDF52B9}" type="PERCENTAGE">
                      <a:rPr lang="nl-NL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[PROCENTO]</a:t>
                    </a:fld>
                    <a:endParaRPr lang="nl-NL" sz="120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31743057554561738"/>
                      <c:h val="0.2498611662038873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7C6-4676-8147-35D092487AFA}"/>
                </c:ext>
              </c:extLst>
            </c:dLbl>
            <c:dLbl>
              <c:idx val="4"/>
              <c:layout>
                <c:manualLayout>
                  <c:x val="7.3966173462303483E-2"/>
                  <c:y val="-5.4131451721026139E-2"/>
                </c:manualLayout>
              </c:layout>
              <c:tx>
                <c:rich>
                  <a:bodyPr/>
                  <a:lstStyle/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12F2A81F-EBCE-435F-BA6E-F2F010825C9E}" type="CATEGORYNAME">
                      <a:rPr lang="en-US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[NÁZEV KATEGORIE]</a:t>
                    </a:fld>
                    <a:r>
                      <a:rPr lang="en-US" sz="1200" baseline="0" dirty="0">
                        <a:solidFill>
                          <a:schemeClr val="bg1"/>
                        </a:solidFill>
                      </a:rPr>
                      <a:t>; 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5006A9BE-ECE1-4B13-9EFC-051918E11724}" type="VALUE">
                      <a:rPr lang="en-US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[HODNOTA]</a:t>
                    </a:fld>
                    <a:r>
                      <a:rPr lang="en-US" sz="1200" baseline="0" dirty="0">
                        <a:solidFill>
                          <a:schemeClr val="bg1"/>
                        </a:solidFill>
                      </a:rPr>
                      <a:t>; 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66F86F25-8229-4278-A9DC-CC9AB94E997D}" type="PERCENTAGE">
                      <a:rPr lang="en-US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[PROCENTO]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35352777777777772"/>
                      <c:h val="0.2220833333333333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7C6-4676-8147-35D092487AFA}"/>
                </c:ext>
              </c:extLst>
            </c:dLbl>
            <c:dLbl>
              <c:idx val="5"/>
              <c:layout>
                <c:manualLayout>
                  <c:x val="0.10612014363435972"/>
                  <c:y val="5.8956459812193537E-3"/>
                </c:manualLayout>
              </c:layout>
              <c:tx>
                <c:rich>
                  <a:bodyPr/>
                  <a:lstStyle/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670751F0-5F51-4089-A502-366E7ED1A3D5}" type="CATEGORYNAME">
                      <a:rPr lang="en-US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[NÁZEV KATEGORIE]</a:t>
                    </a:fld>
                    <a:r>
                      <a:rPr lang="en-US" sz="1200" baseline="0">
                        <a:solidFill>
                          <a:schemeClr val="bg1"/>
                        </a:solidFill>
                      </a:rPr>
                      <a:t>;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r>
                      <a:rPr lang="en-US" sz="1200" baseline="0">
                        <a:solidFill>
                          <a:schemeClr val="bg1"/>
                        </a:solidFill>
                      </a:rPr>
                      <a:t> </a:t>
                    </a:r>
                    <a:fld id="{C41F0EDF-A4FD-4CC1-90D8-4F6C153AE39B}" type="VALUE">
                      <a:rPr lang="en-US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[HODNOTA]</a:t>
                    </a:fld>
                    <a:r>
                      <a:rPr lang="en-US" sz="1200" baseline="0">
                        <a:solidFill>
                          <a:schemeClr val="bg1"/>
                        </a:solidFill>
                      </a:rPr>
                      <a:t>; </a:t>
                    </a:r>
                  </a:p>
                  <a:p>
                    <a:pPr algn="ctr">
                      <a:defRPr sz="1200" baseline="0">
                        <a:solidFill>
                          <a:schemeClr val="bg1"/>
                        </a:solidFill>
                      </a:defRPr>
                    </a:pPr>
                    <a:fld id="{56FD1F0A-463E-4B0B-9B34-23D0DC8E284D}" type="PERCENTAGE">
                      <a:rPr lang="en-US" sz="1200" baseline="0">
                        <a:solidFill>
                          <a:schemeClr val="bg1"/>
                        </a:solidFill>
                      </a:rPr>
                      <a:pPr algn="ctr">
                        <a:defRPr sz="1200" baseline="0">
                          <a:solidFill>
                            <a:schemeClr val="bg1"/>
                          </a:solidFill>
                        </a:defRPr>
                      </a:pPr>
                      <a:t>[PROCENTO]</a:t>
                    </a:fld>
                    <a:endParaRPr lang="cs-CZ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25630555555555556"/>
                      <c:h val="0.2498611111111110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A7C6-4676-8147-35D092487A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sz="1200" baseline="0"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;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List1!$A$1:$A$6</c:f>
              <c:strCache>
                <c:ptCount val="6"/>
                <c:pt idx="0">
                  <c:v>IROP</c:v>
                </c:pt>
                <c:pt idx="1">
                  <c:v>OP D</c:v>
                </c:pt>
                <c:pt idx="2">
                  <c:v>OP JAK</c:v>
                </c:pt>
                <c:pt idx="3">
                  <c:v>OP ŽP</c:v>
                </c:pt>
                <c:pt idx="4">
                  <c:v>OP TAK</c:v>
                </c:pt>
                <c:pt idx="5">
                  <c:v> OP Z</c:v>
                </c:pt>
              </c:strCache>
            </c:strRef>
          </c:cat>
          <c:val>
            <c:numRef>
              <c:f>List1!$B$1:$B$6</c:f>
              <c:numCache>
                <c:formatCode>#\ ##0.00" "[$Kč];[Red]"-"#\ ##0.00" "[$Kč]</c:formatCode>
                <c:ptCount val="6"/>
                <c:pt idx="0" formatCode="#\ ##0&quot; &quot;[$Kč];[Red]&quot;-&quot;#\ ##0&quot; &quot;[$Kč]">
                  <c:v>1042418974</c:v>
                </c:pt>
                <c:pt idx="1">
                  <c:v>125244000</c:v>
                </c:pt>
                <c:pt idx="2">
                  <c:v>200200000</c:v>
                </c:pt>
                <c:pt idx="3">
                  <c:v>78490480</c:v>
                </c:pt>
                <c:pt idx="4">
                  <c:v>222200000</c:v>
                </c:pt>
                <c:pt idx="5">
                  <c:v>35963320.100000001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7C6-4676-8147-35D092487A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</c:spPr>
    </c:plotArea>
    <c:plotVisOnly val="1"/>
    <c:dispBlanksAs val="gap"/>
    <c:showDLblsOverMax val="0"/>
  </c:chart>
  <c:spPr>
    <a:noFill/>
    <a:ln w="9528" cap="flat">
      <a:noFill/>
      <a:prstDash val="solid"/>
      <a:round/>
    </a:ln>
  </c:spPr>
  <c:txPr>
    <a:bodyPr lIns="0" tIns="0" rIns="0" bIns="0"/>
    <a:lstStyle/>
    <a:p>
      <a:pPr marL="0" marR="0" indent="0" defTabSz="914400" fontAlgn="auto" hangingPunct="1">
        <a:lnSpc>
          <a:spcPct val="100000"/>
        </a:lnSpc>
        <a:spcBef>
          <a:spcPts val="0"/>
        </a:spcBef>
        <a:spcAft>
          <a:spcPts val="0"/>
        </a:spcAft>
        <a:tabLst/>
        <a:defRPr lang="cs-CZ" sz="900" b="0" i="0" u="none" strike="noStrike" kern="1200" baseline="0">
          <a:solidFill>
            <a:srgbClr val="0E2841"/>
          </a:solidFill>
          <a:latin typeface="Aptos Narrow"/>
        </a:defRPr>
      </a:pPr>
      <a:endParaRPr lang="cs-CZ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>
                <a:solidFill>
                  <a:schemeClr val="bg1">
                    <a:lumMod val="75000"/>
                  </a:schemeClr>
                </a:solidFill>
              </a:defRPr>
            </a:pPr>
            <a:r>
              <a:rPr lang="cs-CZ">
                <a:solidFill>
                  <a:schemeClr val="bg1">
                    <a:lumMod val="75000"/>
                  </a:schemeClr>
                </a:solidFill>
              </a:rPr>
              <a:t>IROP</a:t>
            </a:r>
          </a:p>
        </c:rich>
      </c:tx>
      <c:overlay val="0"/>
      <c:spPr>
        <a:noFill/>
        <a:ln>
          <a:noFill/>
        </a:ln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449328"/>
              </a:solidFill>
              <a:ln>
                <a:noFill/>
              </a:ln>
              <a:effectLst>
                <a:outerShdw dir="16200000" algn="tl">
                  <a:srgbClr val="000000">
                    <a:alpha val="2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264-40CC-A523-CA14809286B4}"/>
              </c:ext>
            </c:extLst>
          </c:dPt>
          <c:dPt>
            <c:idx val="1"/>
            <c:bubble3D val="0"/>
            <c:spPr>
              <a:solidFill>
                <a:srgbClr val="92C089"/>
              </a:solidFill>
              <a:ln>
                <a:noFill/>
              </a:ln>
              <a:effectLst>
                <a:outerShdw dir="16200000" algn="tl">
                  <a:srgbClr val="000000">
                    <a:alpha val="2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264-40CC-A523-CA14809286B4}"/>
              </c:ext>
            </c:extLst>
          </c:dPt>
          <c:dLbls>
            <c:dLbl>
              <c:idx val="0"/>
              <c:layout>
                <c:manualLayout>
                  <c:x val="8.5409204803315014E-2"/>
                  <c:y val="-4.962774503658495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875430338537653"/>
                      <c:h val="0.3234498741029466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264-40CC-A523-CA14809286B4}"/>
                </c:ext>
              </c:extLst>
            </c:dLbl>
            <c:dLbl>
              <c:idx val="1"/>
              <c:layout>
                <c:manualLayout>
                  <c:x val="-7.8291630962742192E-2"/>
                  <c:y val="4.396128402762405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28450680387429"/>
                      <c:h val="0.3035667678726588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264-40CC-A523-CA14809286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/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List1!$A$11:$B$11</c:f>
              <c:strCache>
                <c:ptCount val="2"/>
                <c:pt idx="0">
                  <c:v>celková alokace OP</c:v>
                </c:pt>
                <c:pt idx="1">
                  <c:v>čerpání k 10/2024</c:v>
                </c:pt>
              </c:strCache>
            </c:strRef>
          </c:cat>
          <c:val>
            <c:numRef>
              <c:f>List1!$A$12:$B$12</c:f>
              <c:numCache>
                <c:formatCode>#\ ##0.00" "[$Kč];[Red]"-"#\ ##0.00" "[$Kč]</c:formatCode>
                <c:ptCount val="2"/>
                <c:pt idx="0">
                  <c:v>1042418974</c:v>
                </c:pt>
                <c:pt idx="1">
                  <c:v>448061750.00999999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64-40CC-A523-CA14809286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60"/>
      </c:pieChart>
      <c:spPr>
        <a:noFill/>
        <a:ln>
          <a:noFill/>
        </a:ln>
      </c:spPr>
    </c:plotArea>
    <c:plotVisOnly val="1"/>
    <c:dispBlanksAs val="gap"/>
    <c:showDLblsOverMax val="0"/>
  </c:chart>
  <c:spPr>
    <a:noFill/>
    <a:ln w="9528" cap="flat">
      <a:solidFill>
        <a:srgbClr val="D9D9D9"/>
      </a:solidFill>
      <a:prstDash val="solid"/>
      <a:round/>
    </a:ln>
  </c:spPr>
  <c:txPr>
    <a:bodyPr lIns="0" tIns="0" rIns="0" bIns="0"/>
    <a:lstStyle/>
    <a:p>
      <a:pPr marL="0" marR="0" indent="0" defTabSz="914400" fontAlgn="auto" hangingPunct="1">
        <a:lnSpc>
          <a:spcPct val="100000"/>
        </a:lnSpc>
        <a:spcBef>
          <a:spcPts val="0"/>
        </a:spcBef>
        <a:spcAft>
          <a:spcPts val="0"/>
        </a:spcAft>
        <a:tabLst/>
        <a:defRPr lang="cs-CZ" sz="1000" b="0" i="0" u="none" strike="noStrike" kern="1200" baseline="0">
          <a:solidFill>
            <a:srgbClr val="92D050"/>
          </a:solidFill>
          <a:latin typeface="Aptos Narrow"/>
        </a:defRPr>
      </a:pPr>
      <a:endParaRPr lang="cs-CZ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>
                <a:solidFill>
                  <a:schemeClr val="bg1">
                    <a:lumMod val="75000"/>
                  </a:schemeClr>
                </a:solidFill>
              </a:defRPr>
            </a:pPr>
            <a:r>
              <a:rPr lang="cs-CZ">
                <a:solidFill>
                  <a:schemeClr val="bg1">
                    <a:lumMod val="75000"/>
                  </a:schemeClr>
                </a:solidFill>
              </a:rPr>
              <a:t>OP D</a:t>
            </a:r>
          </a:p>
        </c:rich>
      </c:tx>
      <c:overlay val="0"/>
      <c:spPr>
        <a:noFill/>
        <a:ln>
          <a:noFill/>
        </a:ln>
      </c:spPr>
    </c:title>
    <c:autoTitleDeleted val="0"/>
    <c:plotArea>
      <c:layout>
        <c:manualLayout>
          <c:xMode val="edge"/>
          <c:yMode val="edge"/>
          <c:x val="0.35382958060033765"/>
          <c:y val="0.32466316710411197"/>
          <c:w val="0.29993127045077622"/>
          <c:h val="0.5488325678040245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8D2582"/>
              </a:solidFill>
              <a:ln>
                <a:noFill/>
              </a:ln>
              <a:effectLst>
                <a:outerShdw dir="16200000" algn="tl">
                  <a:srgbClr val="000000">
                    <a:alpha val="2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8D5-4E1D-B5D7-42DFD6BC0D8E}"/>
              </c:ext>
            </c:extLst>
          </c:dPt>
          <c:dPt>
            <c:idx val="1"/>
            <c:bubble3D val="0"/>
            <c:spPr>
              <a:solidFill>
                <a:srgbClr val="BC89B4"/>
              </a:solidFill>
              <a:ln>
                <a:noFill/>
              </a:ln>
              <a:effectLst>
                <a:outerShdw dir="16200000" algn="tl">
                  <a:srgbClr val="000000">
                    <a:alpha val="2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8D5-4E1D-B5D7-42DFD6BC0D8E}"/>
              </c:ext>
            </c:extLst>
          </c:dPt>
          <c:dLbls>
            <c:dLbl>
              <c:idx val="1"/>
              <c:layout>
                <c:manualLayout>
                  <c:x val="-9.8671815211775357E-2"/>
                  <c:y val="0.1545138888888889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err="1"/>
                      <a:t>Čerpání</a:t>
                    </a:r>
                    <a:r>
                      <a:rPr lang="en-US" baseline="0" dirty="0"/>
                      <a:t> k 10/2024
</a:t>
                    </a:r>
                    <a:fld id="{CBACE0EA-F898-4980-B191-029687207F3F}" type="PERCENTAGE">
                      <a:rPr lang="en-US" baseline="0" dirty="0"/>
                      <a:pPr/>
                      <a:t>[PROCENTO]</a:t>
                    </a:fld>
                    <a:endParaRPr lang="en-US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929818999075737"/>
                      <c:h val="0.3524305555555555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8D5-4E1D-B5D7-42DFD6BC0D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>
                    <a:solidFill>
                      <a:srgbClr val="E07CCB"/>
                    </a:solidFill>
                  </a:defRPr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List1!$A$11:$B$11</c:f>
              <c:strCache>
                <c:ptCount val="2"/>
                <c:pt idx="0">
                  <c:v>celková alokace OP</c:v>
                </c:pt>
                <c:pt idx="1">
                  <c:v>čerpání k 03/2024</c:v>
                </c:pt>
              </c:strCache>
            </c:strRef>
          </c:cat>
          <c:val>
            <c:numRef>
              <c:f>List1!$A$13:$B$13</c:f>
              <c:numCache>
                <c:formatCode>#\ ##0.00" "[$Kč];[Red]"-"#\ ##0.00" "[$Kč]</c:formatCode>
                <c:ptCount val="2"/>
                <c:pt idx="0">
                  <c:v>125244000</c:v>
                </c:pt>
                <c:pt idx="1">
                  <c:v>15586070.189999999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D5-4E1D-B5D7-42DFD6BC0D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60"/>
      </c:pieChart>
      <c:spPr>
        <a:noFill/>
        <a:ln>
          <a:noFill/>
        </a:ln>
      </c:spPr>
    </c:plotArea>
    <c:plotVisOnly val="1"/>
    <c:dispBlanksAs val="gap"/>
    <c:showDLblsOverMax val="0"/>
  </c:chart>
  <c:spPr>
    <a:noFill/>
    <a:ln w="9528" cap="flat">
      <a:solidFill>
        <a:srgbClr val="D9D9D9"/>
      </a:solidFill>
      <a:prstDash val="solid"/>
      <a:round/>
    </a:ln>
  </c:spPr>
  <c:txPr>
    <a:bodyPr lIns="0" tIns="0" rIns="0" bIns="0"/>
    <a:lstStyle/>
    <a:p>
      <a:pPr marL="0" marR="0" indent="0" defTabSz="914400" fontAlgn="auto" hangingPunct="1">
        <a:lnSpc>
          <a:spcPct val="100000"/>
        </a:lnSpc>
        <a:spcBef>
          <a:spcPts val="0"/>
        </a:spcBef>
        <a:spcAft>
          <a:spcPts val="0"/>
        </a:spcAft>
        <a:tabLst/>
        <a:defRPr lang="cs-CZ" sz="1000" b="0" i="0" u="none" strike="noStrike" kern="1200" baseline="0">
          <a:solidFill>
            <a:schemeClr val="accent3"/>
          </a:solidFill>
          <a:latin typeface="Aptos Narrow"/>
        </a:defRPr>
      </a:pPr>
      <a:endParaRPr lang="cs-CZ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>
                <a:solidFill>
                  <a:schemeClr val="bg1">
                    <a:lumMod val="65000"/>
                  </a:schemeClr>
                </a:solidFill>
              </a:defRPr>
            </a:pPr>
            <a:r>
              <a:rPr lang="cs-CZ">
                <a:solidFill>
                  <a:schemeClr val="bg1">
                    <a:lumMod val="65000"/>
                  </a:schemeClr>
                </a:solidFill>
              </a:rPr>
              <a:t>OP JAK</a:t>
            </a:r>
          </a:p>
        </c:rich>
      </c:tx>
      <c:overlay val="0"/>
      <c:spPr>
        <a:noFill/>
        <a:ln>
          <a:noFill/>
        </a:ln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C8BBC"/>
              </a:solidFill>
              <a:ln>
                <a:noFill/>
              </a:ln>
              <a:effectLst>
                <a:outerShdw dir="16200000" algn="tl">
                  <a:srgbClr val="000000">
                    <a:alpha val="2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986-4DB0-A5B3-ADEDEDBFD29F}"/>
              </c:ext>
            </c:extLst>
          </c:dPt>
          <c:dPt>
            <c:idx val="1"/>
            <c:bubble3D val="0"/>
            <c:spPr>
              <a:solidFill>
                <a:srgbClr val="85BAE0"/>
              </a:solidFill>
              <a:ln>
                <a:noFill/>
              </a:ln>
              <a:effectLst>
                <a:outerShdw dir="16200000" algn="tl">
                  <a:srgbClr val="000000">
                    <a:alpha val="2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986-4DB0-A5B3-ADEDEDBFD29F}"/>
              </c:ext>
            </c:extLst>
          </c:dPt>
          <c:dLbls>
            <c:dLbl>
              <c:idx val="0"/>
              <c:layout>
                <c:manualLayout>
                  <c:x val="0.22035288963570981"/>
                  <c:y val="-1.503399092781539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616695189008329"/>
                      <c:h val="0.4063547503417492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986-4DB0-A5B3-ADEDEDBFD29F}"/>
                </c:ext>
              </c:extLst>
            </c:dLbl>
            <c:dLbl>
              <c:idx val="1"/>
              <c:layout>
                <c:manualLayout>
                  <c:x val="-5.8510589285818995E-2"/>
                  <c:y val="-6.950019044002647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141818722997665"/>
                      <c:h val="0.27319646767100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986-4DB0-A5B3-ADEDEDBFD2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>
                    <a:solidFill>
                      <a:srgbClr val="00B0F0"/>
                    </a:solidFill>
                  </a:defRPr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List1!$A$11:$B$11</c:f>
              <c:strCache>
                <c:ptCount val="2"/>
                <c:pt idx="0">
                  <c:v>celková alokace OP</c:v>
                </c:pt>
                <c:pt idx="1">
                  <c:v>čerpání k 10/2024</c:v>
                </c:pt>
              </c:strCache>
            </c:strRef>
          </c:cat>
          <c:val>
            <c:numRef>
              <c:f>List1!$A$17:$B$17</c:f>
              <c:numCache>
                <c:formatCode>#\ ##0.00" "[$Kč];[Red]"-"#\ ##0.00" "[$Kč]</c:formatCode>
                <c:ptCount val="2"/>
                <c:pt idx="0">
                  <c:v>200200000</c:v>
                </c:pt>
                <c:pt idx="1">
                  <c:v>122977010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986-4DB0-A5B3-ADEDEDBFD2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60"/>
      </c:pieChart>
      <c:spPr>
        <a:noFill/>
        <a:ln>
          <a:noFill/>
        </a:ln>
      </c:spPr>
    </c:plotArea>
    <c:plotVisOnly val="1"/>
    <c:dispBlanksAs val="gap"/>
    <c:showDLblsOverMax val="0"/>
  </c:chart>
  <c:spPr>
    <a:noFill/>
    <a:ln w="9528" cap="flat">
      <a:solidFill>
        <a:srgbClr val="D9D9D9"/>
      </a:solidFill>
      <a:prstDash val="solid"/>
      <a:round/>
    </a:ln>
  </c:spPr>
  <c:txPr>
    <a:bodyPr lIns="0" tIns="0" rIns="0" bIns="0"/>
    <a:lstStyle/>
    <a:p>
      <a:pPr marL="0" marR="0" indent="0" defTabSz="914400" fontAlgn="auto" hangingPunct="1">
        <a:lnSpc>
          <a:spcPct val="100000"/>
        </a:lnSpc>
        <a:spcBef>
          <a:spcPts val="0"/>
        </a:spcBef>
        <a:spcAft>
          <a:spcPts val="0"/>
        </a:spcAft>
        <a:tabLst/>
        <a:defRPr lang="cs-CZ" sz="1000" b="0" i="0" u="none" strike="noStrike" kern="1200" baseline="0">
          <a:solidFill>
            <a:srgbClr val="000000"/>
          </a:solidFill>
          <a:latin typeface="Aptos Narrow"/>
        </a:defRPr>
      </a:pPr>
      <a:endParaRPr lang="cs-CZ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284A420-F50C-4C2C-B88E-E6F4EF504B6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93A6D2E-5228-4998-9E24-EFCCA024675E}"/>
              </a:ext>
            </a:extLst>
          </p:cNvPr>
          <p:cNvSpPr/>
          <p:nvPr/>
        </p:nvSpPr>
        <p:spPr>
          <a:xfrm>
            <a:off x="0" y="-2"/>
            <a:ext cx="12188952" cy="3567547"/>
          </a:xfrm>
          <a:prstGeom prst="rect">
            <a:avLst/>
          </a:prstGeom>
          <a:ln>
            <a:noFill/>
          </a:ln>
          <a:effectLst>
            <a:outerShdw blurRad="228600" dist="152400" dir="5460000" sx="95000" sy="95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D878C-9930-44AF-AE18-FCA0DAE10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802" y="852055"/>
            <a:ext cx="10380572" cy="2581463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2D608-1F8D-47BB-B595-43B7BEACA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802" y="3754582"/>
            <a:ext cx="10380572" cy="2244436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3C1DA-DAC9-422B-9450-54A7E03B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EE12-F28E-4B03-A404-A8FCAE0F6316}" type="datetime1">
              <a:rPr lang="en-US" smtClean="0"/>
              <a:t>10/10/2024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9A2B9-3E23-4C08-A5CE-6988612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2E61E-26F7-4369-8F2F-6D3CDF64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ADB48DB-8E25-4F2F-8C02-5B793937255F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32BA7E3-7313-49C8-A245-A85BDEB13EB3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434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F69F7-12D5-40F0-88F0-33D60AEB0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5BB511-E79D-41D8-AF91-14A5C803F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05DFA-4DAF-4B30-8032-503081AE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8189-0D9C-48A6-9FA3-862227B094CE}" type="datetime1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4FBF5-16C0-46A0-916A-4910C1B61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26EA6-7E48-454C-887A-0EF3356F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03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A312BAB-A07B-4FEA-8EB5-A7BD8B24C6D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245A432-7E52-48B5-A8BB-13EED592E35A}"/>
              </a:ext>
            </a:extLst>
          </p:cNvPr>
          <p:cNvSpPr/>
          <p:nvPr/>
        </p:nvSpPr>
        <p:spPr>
          <a:xfrm>
            <a:off x="7813964" y="0"/>
            <a:ext cx="4378036" cy="6858000"/>
          </a:xfrm>
          <a:prstGeom prst="rect">
            <a:avLst/>
          </a:prstGeom>
          <a:ln>
            <a:noFill/>
          </a:ln>
          <a:effectLst>
            <a:outerShdw blurRad="254000" dist="152400" dir="10680000" sx="95000" sy="95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6288B6-16BD-4DEE-9187-C78963ED1D8A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259F7B-ED77-4251-A424-93712C6F57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139544" y="872836"/>
            <a:ext cx="2521527" cy="5119256"/>
          </a:xfrm>
        </p:spPr>
        <p:txBody>
          <a:bodyPr vert="eaVert"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295692-9BD0-4EB9-B344-9A6945DB0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6746" y="872836"/>
            <a:ext cx="6634169" cy="51192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28527-7CED-4CF3-A260-649685D2E6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26ADDCAE-6443-42C3-9C19-F95985500186}" type="datetime1">
              <a:rPr lang="en-US" smtClean="0"/>
              <a:t>10/10/2024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17F65-E517-4B50-B559-FD7D59F3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5814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D40B7-46EE-49D9-BE89-7E101F80A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031BF-2EA5-4128-B6AF-2D0F5A10109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278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62CCA-8D32-44C3-809A-54D0245B8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89041-349C-49F8-B155-6F5862873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50126"/>
            <a:ext cx="10381205" cy="32617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5E088-72B1-425B-B53B-81B13482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799E-EB8E-4038-8063-81BB57C732D4}" type="datetime1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80451-8BF9-48B2-8E6A-9E15C833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196E-3A76-4417-BFD8-4400D16E0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25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CFB183B-99B9-4420-AB2D-07056851052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6DF62B9-1876-4EEB-929D-B46F98265E34}"/>
              </a:ext>
            </a:extLst>
          </p:cNvPr>
          <p:cNvSpPr/>
          <p:nvPr/>
        </p:nvSpPr>
        <p:spPr>
          <a:xfrm>
            <a:off x="0" y="-2"/>
            <a:ext cx="12192000" cy="3862064"/>
          </a:xfrm>
          <a:prstGeom prst="rect">
            <a:avLst/>
          </a:prstGeom>
          <a:ln>
            <a:noFill/>
          </a:ln>
          <a:effectLst>
            <a:outerShdw blurRad="203200" dist="127000" dir="5460000" sx="96000" sy="96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5F0E4DD-839A-4BD2-B5FA-FF319E87D037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692C2FB-E558-4132-AAF5-EFCED0144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2056"/>
            <a:ext cx="10380572" cy="257694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20424-DA4E-467F-AC0A-D44192A54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7" y="4202832"/>
            <a:ext cx="10395116" cy="178926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39F9C-ADA9-4225-9D74-193A8894E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217A73C3-B243-44D3-809D-EF8FDFBD85D4}" type="datetime1">
              <a:rPr lang="en-US" smtClean="0"/>
              <a:t>10/10/2024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57DEC-B96B-4D69-8B62-5156FDA6D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F4AC1-9934-43DC-B9AC-322612A74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CBDA60A-39CD-41D4-8AE5-0FB7FD78559C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39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CAF84-4A19-4D9A-9B82-46BCBED4F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373DD-26AC-4E69-A17C-538D9C7C68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1800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30C23-A75F-45DF-BCCF-760C533AC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7092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C3974-73EC-4F1B-9E92-0E279ABEE5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C9B6D3E3-28E2-4380-A113-67698215C5F8}" type="datetime1">
              <a:rPr lang="en-US" smtClean="0"/>
              <a:t>10/10/2024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0B3F2-3F28-42A3-9701-A6F01F1B1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7A2FC-50E7-4972-9F28-E3AC4EF93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80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65F85-77E6-4F6D-9FFA-5D76201B1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2" y="872836"/>
            <a:ext cx="10380572" cy="14270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C0DAE-58D1-45D9-9FC4-B0864E332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801" y="2713326"/>
            <a:ext cx="5023424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E63D7-9812-4EA1-A0A2-14D974311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1801" y="3706091"/>
            <a:ext cx="5023424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C5055B-04A0-47D3-90ED-135025F85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211" y="2713326"/>
            <a:ext cx="5048163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36E6E-8F64-49E6-B57C-86CF92D168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211" y="3706091"/>
            <a:ext cx="5048163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FFBEAD-2827-40DA-8338-2D691325F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A9EFCB61-04AD-47C9-BF79-2BD8B9CEC07A}" type="datetime1">
              <a:rPr lang="en-US" smtClean="0"/>
              <a:t>10/10/2024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4B88D-9C6E-4A88-985C-3ED5057A1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0B6A32-2D15-425F-B6A9-146AFB5C1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81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1B7C-9BD5-4CF8-BAEB-A6CB78DA2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85F1D3-3353-4FC6-8854-51B0BFFD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5E0C-D585-492F-8146-7493F4086301}" type="datetime1">
              <a:rPr lang="en-US" smtClean="0"/>
              <a:t>10/10/2024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226CE6-6BEB-46DB-BD4B-9B8AE89A1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81BCCC-8B3F-40B3-91D5-52E53B2AA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823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2C0FBB6-4CCA-4358-9DD5-CDF2173E63C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02559A-671A-4FDE-82C3-1CF8CFCF1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8390-48B5-49AB-B019-A7C8FB8C31F6}" type="datetime1">
              <a:rPr lang="en-US" smtClean="0"/>
              <a:t>10/10/2024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A14275-250D-437E-BAF1-5BB3CDE6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D93BDE-2A52-4AA7-B222-0F25570E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6B771E-DDF7-430C-9462-BA1D3742C84E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8782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F9A0B00-F6ED-4C3A-97DC-C2AF9D62EE8B}"/>
              </a:ext>
            </a:extLst>
          </p:cNvPr>
          <p:cNvSpPr/>
          <p:nvPr/>
        </p:nvSpPr>
        <p:spPr>
          <a:xfrm>
            <a:off x="79067" y="0"/>
            <a:ext cx="4998624" cy="6858000"/>
          </a:xfrm>
          <a:prstGeom prst="rect">
            <a:avLst/>
          </a:prstGeom>
          <a:ln>
            <a:noFill/>
          </a:ln>
          <a:effectLst>
            <a:outerShdw blurRad="228600" dist="1143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3" name="Rectangle 122">
            <a:extLst>
              <a:ext uri="{FF2B5EF4-FFF2-40B4-BE49-F238E27FC236}">
                <a16:creationId xmlns:a16="http://schemas.microsoft.com/office/drawing/2014/main" id="{3B025FD9-B9EF-4F5C-B67D-3485253B7A6A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F545CD-A200-4C66-BF9A-9B839D0CE648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10916-EEE9-418C-B24A-EC09A6D22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537" y="872836"/>
            <a:ext cx="4560525" cy="2281050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3A0F4-FD98-409E-B41A-5F4352C6A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1781" y="872837"/>
            <a:ext cx="4520593" cy="5140036"/>
          </a:xfrm>
        </p:spPr>
        <p:txBody>
          <a:bodyPr>
            <a:normAutofit/>
          </a:bodyPr>
          <a:lstStyle>
            <a:lvl1pPr algn="l">
              <a:defRPr sz="2800"/>
            </a:lvl1pPr>
            <a:lvl2pPr algn="l">
              <a:defRPr sz="24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ABF6F-6E7C-4B3F-B205-09361DA58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0537" y="3442854"/>
            <a:ext cx="4560525" cy="257694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5198D-8500-4277-AA5D-3C3D8FDD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962E767E-8A14-4E70-91B9-2101CBC4D7BD}" type="datetime1">
              <a:rPr lang="en-US" smtClean="0"/>
              <a:t>10/10/2024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D219F-027A-4632-9FB0-BD098D56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792532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30C82B-C7DC-434D-8768-DE9D1176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A8CCC603-9605-46C8-9034-8DAE6AC40DD9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BBF1D9-8F8F-45A3-BDB4-952D0FB20A4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28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CBEB8797-B080-41A6-B14E-8DC7F0F27E4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C6C7272-A552-46B3-992F-F5ADD5AA2443}"/>
              </a:ext>
            </a:extLst>
          </p:cNvPr>
          <p:cNvSpPr/>
          <p:nvPr/>
        </p:nvSpPr>
        <p:spPr>
          <a:xfrm>
            <a:off x="-1" y="0"/>
            <a:ext cx="6087677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5F6AD1-1E6C-46AF-8431-6627180FF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733" y="858981"/>
            <a:ext cx="4556749" cy="2281052"/>
          </a:xfrm>
        </p:spPr>
        <p:txBody>
          <a:bodyPr anchor="b"/>
          <a:lstStyle>
            <a:lvl1pPr>
              <a:def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8A91F9-760E-4CF4-8A03-FA1482C35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59826" y="865909"/>
            <a:ext cx="4582548" cy="512618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9A9D5-BA6E-4C4A-88A0-5BB86958B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733" y="3429000"/>
            <a:ext cx="4556749" cy="2590800"/>
          </a:xfrm>
        </p:spPr>
        <p:txBody>
          <a:bodyPr/>
          <a:lstStyle>
            <a:lvl1pPr marL="0" indent="0">
              <a:buNone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6899E-70A1-4EFB-87EC-6C4F3BC036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01AF0C4B-5A4A-45CA-ABEC-10F107160D33}" type="datetime1">
              <a:rPr lang="en-US" smtClean="0"/>
              <a:t>10/10/2024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34B05-4931-4BC8-BD43-9E6B944B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ABE5D-7EA4-4D33-B23E-52E640CB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F0DB5EA-94EC-4DB5-B8E5-B454005C1552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699FF82-B951-46E6-AEA7-0993C867FB6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751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09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38E7D36-B1C9-463C-983F-AEA5810A60D0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B9A221-B33F-47C2-85FF-2C8F363D797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0E0EF1-7626-4514-9337-271DD661B1E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5F0B1492-9A00-4F80-8771-0BB2C2C4353C}"/>
              </a:ext>
            </a:extLst>
          </p:cNvPr>
          <p:cNvSpPr/>
          <p:nvPr/>
        </p:nvSpPr>
        <p:spPr>
          <a:xfrm>
            <a:off x="0" y="-2"/>
            <a:ext cx="12188952" cy="2544415"/>
          </a:xfrm>
          <a:prstGeom prst="rect">
            <a:avLst/>
          </a:prstGeom>
          <a:ln>
            <a:noFill/>
          </a:ln>
          <a:effectLst>
            <a:outerShdw blurRad="190500" dist="127000" dir="546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62805-4F8E-44FE-905C-2C3F1A2B3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5021C-0380-49AA-ADA1-A8B473FBF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9" y="2750126"/>
            <a:ext cx="10381205" cy="32617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A2409-F298-40BF-BFAC-65A3E71D29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2481" y="624007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989806E-8E94-473C-AEE7-BE6F15F85533}" type="datetime1">
              <a:rPr lang="en-US" smtClean="0"/>
              <a:t>10/10/2024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799D8-4DBF-4BB2-8D2B-65592ADC9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81" y="2361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99666-11C3-48A1-966C-439EBF9D9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9782" y="235881"/>
            <a:ext cx="756746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400" b="1" kern="1200" smtClean="0">
                <a:solidFill>
                  <a:schemeClr val="tx1"/>
                </a:solidFill>
                <a:latin typeface="Bierstadt" panose="020B0504020202020204" pitchFamily="34" charset="0"/>
                <a:ea typeface="+mn-ea"/>
                <a:cs typeface="+mn-cs"/>
              </a:defRPr>
            </a:lvl1pPr>
          </a:lstStyle>
          <a:p>
            <a:fld id="{B4A918BC-4D43-4B42-B3C0-E7EBE25E6AF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FAC7B62-8ACC-41ED-80AB-8D1CDF38B9E4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45FF525-9A83-4625-99D9-B267BDE077E7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17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5CC50F2E-EF04-4D7A-A09C-5AEF6E5EAD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489C2E0-4895-4B72-85EA-7EE9FAFFD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5999" y="0"/>
            <a:ext cx="6095995" cy="3429000"/>
          </a:xfrm>
          <a:prstGeom prst="rect">
            <a:avLst/>
          </a:prstGeom>
          <a:ln>
            <a:noFill/>
          </a:ln>
          <a:effectLst>
            <a:outerShdw blurRad="342900" dist="228600" dir="5460000" sx="90000" sy="90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CA083B3-2F2B-4FCA-BB4A-BE8DBEDF8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4889" y="2259251"/>
            <a:ext cx="10833258" cy="4260743"/>
          </a:xfrm>
        </p:spPr>
        <p:txBody>
          <a:bodyPr anchor="ctr">
            <a:normAutofit/>
          </a:bodyPr>
          <a:lstStyle/>
          <a:p>
            <a:r>
              <a:rPr lang="cs-CZ" sz="6000" b="1">
                <a:solidFill>
                  <a:schemeClr val="bg1"/>
                </a:solidFill>
                <a:latin typeface="+mn-lt"/>
              </a:rPr>
              <a:t>Řídící </a:t>
            </a:r>
            <a:r>
              <a:rPr lang="cs-CZ" sz="6000" b="1" dirty="0">
                <a:solidFill>
                  <a:schemeClr val="bg1"/>
                </a:solidFill>
                <a:latin typeface="+mn-lt"/>
              </a:rPr>
              <a:t>výbor ITI Českobudějovické aglomerace</a:t>
            </a:r>
            <a:br>
              <a:rPr lang="cs-CZ" sz="6000" b="1" dirty="0">
                <a:solidFill>
                  <a:schemeClr val="bg1"/>
                </a:solidFill>
                <a:latin typeface="+mn-lt"/>
              </a:rPr>
            </a:br>
            <a:br>
              <a:rPr lang="cs-CZ" dirty="0">
                <a:solidFill>
                  <a:schemeClr val="bg1"/>
                </a:solidFill>
                <a:latin typeface="+mn-lt"/>
              </a:rPr>
            </a:br>
            <a:r>
              <a:rPr lang="cs-CZ" sz="1600" i="1" dirty="0">
                <a:solidFill>
                  <a:schemeClr val="bg1"/>
                </a:solidFill>
                <a:latin typeface="+mn-lt"/>
              </a:rPr>
              <a:t>10. 10. 2024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D7AD51E-A168-490B-B8A6-8AFE86E0F2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Obrázek 14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B2DD8C9F-571F-4A94-9FFC-EF09E26FAC8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backgroundMark x1="93654" y1="83333" x2="93654" y2="83333"/>
                        <a14:backgroundMark x1="94340" y1="83333" x2="94340" y2="83333"/>
                        <a14:backgroundMark x1="93825" y1="86667" x2="93825" y2="86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00797" y="8732868"/>
            <a:ext cx="20024228" cy="2060813"/>
          </a:xfrm>
          <a:prstGeom prst="rect">
            <a:avLst/>
          </a:prstGeom>
        </p:spPr>
      </p:pic>
      <p:pic>
        <p:nvPicPr>
          <p:cNvPr id="4" name="Obrázek 29">
            <a:extLst>
              <a:ext uri="{FF2B5EF4-FFF2-40B4-BE49-F238E27FC236}">
                <a16:creationId xmlns:a16="http://schemas.microsoft.com/office/drawing/2014/main" id="{0A854D64-8EE9-F21F-FA68-23BA66AE27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649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bg1"/>
                </a:solidFill>
                <a:ea typeface="+mj-lt"/>
                <a:cs typeface="+mj-lt"/>
              </a:rPr>
              <a:t>2. Informace o realizaci ITI ČBA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015" y="1898489"/>
            <a:ext cx="9984191" cy="462984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400" dirty="0">
                <a:solidFill>
                  <a:schemeClr val="bg1"/>
                </a:solidFill>
                <a:ea typeface="Calibri" panose="020F0502020204030204" pitchFamily="34" charset="0"/>
              </a:rPr>
              <a:t>OP JAK</a:t>
            </a:r>
          </a:p>
          <a:p>
            <a:pPr marL="285750" indent="-285750" algn="just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Termín výzvy OP JAK - do 28. 2. 2025</a:t>
            </a:r>
          </a:p>
          <a:p>
            <a:pPr marL="271463" lvl="1" indent="-271463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BC AV ČR – předloženy 3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, 2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budou předloženy do 28. 2. 2025</a:t>
            </a:r>
          </a:p>
          <a:p>
            <a:pPr marL="271463" lvl="1" indent="-271463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JčU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– předloženy 3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, 1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bude předložena do 28. 2. 2025</a:t>
            </a:r>
          </a:p>
          <a:p>
            <a:pPr marL="271463" lvl="1" indent="-271463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VŠTE – 1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bude předložena do 28. 2. 2025</a:t>
            </a:r>
          </a:p>
          <a:p>
            <a:pPr marL="457200" lvl="1" algn="just"/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/>
            <a:r>
              <a:rPr lang="cs-CZ" sz="2400" dirty="0">
                <a:solidFill>
                  <a:schemeClr val="bg1"/>
                </a:solidFill>
                <a:ea typeface="Calibri" panose="020F0502020204030204" pitchFamily="34" charset="0"/>
              </a:rPr>
              <a:t>OP TAK</a:t>
            </a:r>
            <a:endParaRPr lang="cs-CZ" sz="2400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V PR obsahuje 2 projekty – 1 projekt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JčU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, 1 projekt VŠTE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Programový rámec schválen 11.7.2024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Výzva  na předkládání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prodloužena z 20. 9. </a:t>
            </a:r>
            <a:r>
              <a:rPr lang="cs-CZ" sz="1600">
                <a:solidFill>
                  <a:schemeClr val="bg1"/>
                </a:solidFill>
                <a:ea typeface="Calibri" panose="020F0502020204030204" pitchFamily="34" charset="0"/>
              </a:rPr>
              <a:t>2024 do 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1. 11. 2024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budou předloženy do 1. 11. 2024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992895" y="9147474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AFBAA0BE-6233-1653-6F7B-C88FAE924B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366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sz="2800" dirty="0">
                <a:solidFill>
                  <a:schemeClr val="bg1"/>
                </a:solidFill>
              </a:rPr>
            </a:br>
            <a:r>
              <a:rPr lang="cs-CZ" sz="3600" dirty="0">
                <a:solidFill>
                  <a:schemeClr val="bg1"/>
                </a:solidFill>
              </a:rPr>
              <a:t>3. Vyjádření ŘV o souladu PZ s </a:t>
            </a:r>
            <a:r>
              <a:rPr lang="cs-CZ" sz="3600" dirty="0" err="1">
                <a:solidFill>
                  <a:schemeClr val="bg1"/>
                </a:solidFill>
              </a:rPr>
              <a:t>ISg</a:t>
            </a:r>
            <a:r>
              <a:rPr lang="cs-CZ" sz="3600" dirty="0">
                <a:solidFill>
                  <a:schemeClr val="bg1"/>
                </a:solidFill>
              </a:rPr>
              <a:t> – Hluboká nad Vltavou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2291254"/>
            <a:ext cx="10668399" cy="433814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cs-CZ" sz="20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Projekt je ve </a:t>
            </a:r>
            <a:r>
              <a:rPr lang="cs-CZ" sz="2000" dirty="0">
                <a:solidFill>
                  <a:schemeClr val="bg1"/>
                </a:solidFill>
                <a:ea typeface="Calibri" panose="020F0502020204030204" pitchFamily="34" charset="0"/>
              </a:rPr>
              <a:t>fázi před předložením žádosti o dotaci. Komunikace pro pěší podél silnice III/10584, Hluboká nad Vltavou. U projektu nedošlo ke změnám oproti původnímu schválenému projektovému záměru, který byl zařazen v Programovém rámci IROP.</a:t>
            </a:r>
            <a:endParaRPr lang="cs-CZ" sz="2000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  <a:p>
            <a:pPr algn="just"/>
            <a:endParaRPr lang="cs-CZ" sz="2000" b="1" i="1" u="sng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/>
            <a:r>
              <a:rPr lang="cs-CZ" sz="2000" b="1" i="1" u="sng" dirty="0">
                <a:solidFill>
                  <a:srgbClr val="FF0000"/>
                </a:solidFill>
                <a:ea typeface="Calibri" panose="020F0502020204030204" pitchFamily="34" charset="0"/>
              </a:rPr>
              <a:t>Usnesení č. 315/2024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i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Řídící výbor ITI konstatuje, že projektový záměr „ </a:t>
            </a:r>
            <a:r>
              <a:rPr lang="cs-CZ" sz="2000" i="1" dirty="0">
                <a:solidFill>
                  <a:srgbClr val="FF0000"/>
                </a:solidFill>
                <a:ea typeface="Calibri" panose="020F0502020204030204" pitchFamily="34" charset="0"/>
              </a:rPr>
              <a:t>Komunikace pro pěší podél silnice III/10584, Hluboká nad Vltavou </a:t>
            </a:r>
            <a:r>
              <a:rPr lang="cs-CZ" sz="2000" i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 je v souladu s Integrovanou územní strategií Českobudějovické aglomerace a schvaluje vydání Vyjádření ŘV aglomerace o souladu projektového záměru s integrovanou územní strategií k tomuto projektu.</a:t>
            </a:r>
          </a:p>
          <a:p>
            <a:pPr algn="just"/>
            <a:r>
              <a:rPr lang="cs-CZ" sz="2000" i="1" dirty="0">
                <a:solidFill>
                  <a:srgbClr val="FF0000"/>
                </a:solidFill>
                <a:ea typeface="Calibri" panose="020F0502020204030204" pitchFamily="34" charset="0"/>
              </a:rPr>
              <a:t>(Pro/Proti/Zdržel se)</a:t>
            </a:r>
          </a:p>
          <a:p>
            <a:pPr algn="just"/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indent="-342900" algn="just">
              <a:buFont typeface="Courier New" panose="02070309020205020404" pitchFamily="49" charset="0"/>
              <a:buChar char="o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/>
            <a:endParaRPr lang="cs-CZ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81707" y="8706992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B8D4840E-C377-B038-3020-2F993FEC7F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850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bg1"/>
                </a:solidFill>
                <a:ea typeface="+mj-lt"/>
                <a:cs typeface="+mj-lt"/>
              </a:rPr>
              <a:t>4. Změny </a:t>
            </a:r>
            <a:r>
              <a:rPr lang="cs-CZ" sz="3600" dirty="0">
                <a:solidFill>
                  <a:schemeClr val="bg1"/>
                </a:solidFill>
              </a:rPr>
              <a:t>Programového rámce ITI Českobudějovické aglomerace - IROP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041864"/>
            <a:ext cx="10381205" cy="441602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cs-CZ" sz="24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>
                <a:solidFill>
                  <a:schemeClr val="bg1"/>
                </a:solidFill>
                <a:ea typeface="Calibri" panose="020F0502020204030204" pitchFamily="34" charset="0"/>
              </a:rPr>
              <a:t>V červnu 2024 byla schválena řídícím orgánem 2. z</a:t>
            </a:r>
            <a:r>
              <a:rPr lang="cs-CZ" sz="24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měna PR IROP</a:t>
            </a:r>
            <a:r>
              <a:rPr lang="cs-CZ" sz="2400" dirty="0">
                <a:solidFill>
                  <a:schemeClr val="bg1"/>
                </a:solidFill>
                <a:ea typeface="Calibri" panose="020F0502020204030204" pitchFamily="34" charset="0"/>
              </a:rPr>
              <a:t>:</a:t>
            </a:r>
            <a:endParaRPr lang="cs-CZ" sz="2400" dirty="0">
              <a:solidFill>
                <a:schemeClr val="bg1"/>
              </a:solidFill>
              <a:effectLst/>
              <a:ea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Navýšení dotace EU nad 10% a změna názvu a popisu projektu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bg1"/>
                </a:solidFill>
                <a:ea typeface="Calibri" panose="020F0502020204030204" pitchFamily="34" charset="0"/>
              </a:rPr>
              <a:t>Opatření 04. Základní školy – 2 projekty z důvodu vybudování výtahu k zajištění bezbariérovosti (ZŠ Dukelská, ZŠ a MŠ Kubatova)</a:t>
            </a:r>
          </a:p>
          <a:p>
            <a:pPr marL="285750" lvl="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bg1"/>
                </a:solidFill>
                <a:ea typeface="Times New Roman" panose="02020603050405020304" pitchFamily="18" charset="0"/>
              </a:rPr>
              <a:t>Řídícím výborem schváleno formou hlasování per rollam dne 13. 06. 2024</a:t>
            </a:r>
            <a:endParaRPr lang="cs-CZ" sz="2000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</a:pPr>
            <a:endParaRPr lang="cs-CZ" sz="2000" i="1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819077" y="8689738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F693A56B-3361-8E1D-8036-B92F25D9B8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51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sz="2800" dirty="0">
                <a:solidFill>
                  <a:schemeClr val="bg1"/>
                </a:solidFill>
              </a:rPr>
            </a:br>
            <a:r>
              <a:rPr lang="cs-CZ" sz="4000" dirty="0">
                <a:solidFill>
                  <a:schemeClr val="bg1"/>
                </a:solidFill>
              </a:rPr>
              <a:t>4. Změna č. 3 Programového rámce ITI Českobudějovické aglomerace - IROP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169" y="2290948"/>
            <a:ext cx="10381205" cy="408755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cs-CZ" sz="16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.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/>
            <a:endParaRPr lang="cs-CZ" sz="1600" b="1" i="1" u="sng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/>
            <a:r>
              <a:rPr lang="cs-CZ" sz="2000" b="1" i="1" u="sng" dirty="0">
                <a:solidFill>
                  <a:srgbClr val="FF0000"/>
                </a:solidFill>
                <a:ea typeface="Calibri" panose="020F0502020204030204" pitchFamily="34" charset="0"/>
              </a:rPr>
              <a:t>Usnesení č. 316/2024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000" i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Řídící výbor ITI Českobudějovické aglomerace schvaluje Změnu č. 3 Programového rámce IROP dle Přílohy č. 2 – Změna č. 3 Programového rámce IROP, která je nedílnou součástí usnesení.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i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(Pro/Proti/Zdržel se)</a:t>
            </a:r>
          </a:p>
          <a:p>
            <a:pPr algn="just"/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indent="-342900" algn="just">
              <a:buFont typeface="Courier New" panose="02070309020205020404" pitchFamily="49" charset="0"/>
              <a:buChar char="o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/>
            <a:endParaRPr lang="cs-CZ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81707" y="8689739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AD4DFB32-1114-3295-0F23-D40F50F9A1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125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sz="2800" dirty="0">
                <a:solidFill>
                  <a:schemeClr val="bg1"/>
                </a:solidFill>
              </a:rPr>
            </a:br>
            <a:r>
              <a:rPr lang="cs-CZ" sz="4000" dirty="0">
                <a:solidFill>
                  <a:schemeClr val="bg1"/>
                </a:solidFill>
              </a:rPr>
              <a:t>5. </a:t>
            </a:r>
            <a:r>
              <a:rPr lang="cs-CZ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Akceptační dopisy řídících orgánů OP ŽP a OP TAK</a:t>
            </a:r>
            <a:r>
              <a:rPr lang="cs-CZ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4000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169" y="2290948"/>
            <a:ext cx="10381205" cy="408755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endParaRPr lang="cs-CZ" sz="1600" b="1" i="1" u="sng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/>
            <a:r>
              <a:rPr lang="cs-CZ" sz="2000" b="1" i="1" u="sng" dirty="0">
                <a:solidFill>
                  <a:srgbClr val="FF0000"/>
                </a:solidFill>
                <a:ea typeface="Calibri" panose="020F0502020204030204" pitchFamily="34" charset="0"/>
              </a:rPr>
              <a:t>Usnesení č. 317/2024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000" i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Řídící výbor ITI Českobudějovické aglomerace schvaluje Akceptační dopis Ministerstva životního prostředí a Akceptační dopis Ministerstva průmyslu a obchodu, které jsou nedílnou součástí tohoto usnesení.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i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(Pro/Proti/Zdržel se)</a:t>
            </a:r>
          </a:p>
          <a:p>
            <a:pPr algn="just"/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/>
            <a:endParaRPr lang="cs-CZ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81707" y="8689739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AD4DFB32-1114-3295-0F23-D40F50F9A1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22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sz="2800" dirty="0">
                <a:solidFill>
                  <a:schemeClr val="bg1"/>
                </a:solidFill>
              </a:rPr>
            </a:br>
            <a:br>
              <a:rPr lang="cs-CZ" sz="2800" dirty="0">
                <a:solidFill>
                  <a:schemeClr val="bg1"/>
                </a:solidFill>
              </a:rPr>
            </a:br>
            <a:r>
              <a:rPr lang="cs-CZ" sz="4000" dirty="0">
                <a:solidFill>
                  <a:schemeClr val="bg1"/>
                </a:solidFill>
              </a:rPr>
              <a:t>6. Diskuse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370338"/>
            <a:ext cx="10381205" cy="408755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cs-CZ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/>
            <a:endParaRPr lang="cs-CZ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432808" y="8740186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37C515C3-E346-27A2-0A0B-B83EBD6D44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8326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041864"/>
            <a:ext cx="10381205" cy="2738857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</a:endParaRPr>
          </a:p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</a:endParaRPr>
          </a:p>
          <a:p>
            <a:pPr algn="ctr">
              <a:lnSpc>
                <a:spcPct val="115000"/>
              </a:lnSpc>
            </a:pPr>
            <a:r>
              <a:rPr lang="cs-CZ" sz="4400" b="1" dirty="0">
                <a:solidFill>
                  <a:schemeClr val="bg1"/>
                </a:solidFill>
              </a:rPr>
              <a:t>Děkuji za pozornost</a:t>
            </a:r>
          </a:p>
          <a:p>
            <a:pPr algn="ctr">
              <a:lnSpc>
                <a:spcPct val="115000"/>
              </a:lnSpc>
            </a:pPr>
            <a:r>
              <a:rPr lang="cs-CZ" sz="2000" dirty="0">
                <a:solidFill>
                  <a:schemeClr val="bg1"/>
                </a:solidFill>
              </a:rPr>
              <a:t>Dagmar Baumruková</a:t>
            </a:r>
          </a:p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</a:endParaRPr>
          </a:p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</a:endParaRPr>
          </a:p>
          <a:p>
            <a:pPr lvl="0" algn="ctr">
              <a:lnSpc>
                <a:spcPct val="115000"/>
              </a:lnSpc>
            </a:pPr>
            <a:endParaRPr lang="cs-CZ" sz="20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60432" y="8732871"/>
            <a:ext cx="20024228" cy="2060813"/>
          </a:xfrm>
          <a:prstGeom prst="rect">
            <a:avLst/>
          </a:prstGeom>
        </p:spPr>
      </p:pic>
      <p:pic>
        <p:nvPicPr>
          <p:cNvPr id="2" name="Obrázek 29">
            <a:extLst>
              <a:ext uri="{FF2B5EF4-FFF2-40B4-BE49-F238E27FC236}">
                <a16:creationId xmlns:a16="http://schemas.microsoft.com/office/drawing/2014/main" id="{4F1C68DD-A422-FF92-E930-0A7B31DBB8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071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bg1"/>
                </a:solidFill>
              </a:rPr>
              <a:t>1. Volba nového člena ŘV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97" y="2106600"/>
            <a:ext cx="10381205" cy="441602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cs-CZ" sz="2000" i="1" dirty="0">
                <a:solidFill>
                  <a:schemeClr val="bg1"/>
                </a:solidFill>
                <a:ea typeface="Calibri" panose="020F0502020204030204" pitchFamily="34" charset="0"/>
              </a:rPr>
              <a:t>Jihočeská hospodářská komora České Budějovice navrhuje z důvodu odchodu Ing. Lenky Hájkové na MD nového zástupce v Řídicím výboru ITI Českobudějovické aglomerace Mgr. Šárku Kučerovou.</a:t>
            </a:r>
          </a:p>
          <a:p>
            <a:pPr algn="just"/>
            <a:endParaRPr lang="cs-CZ" sz="2000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algn="just"/>
            <a:r>
              <a:rPr lang="cs-CZ" sz="2000" i="1" u="sng" dirty="0">
                <a:solidFill>
                  <a:srgbClr val="FF0000"/>
                </a:solidFill>
                <a:ea typeface="Calibri" panose="020F0502020204030204" pitchFamily="34" charset="0"/>
              </a:rPr>
              <a:t>Usnesení č. 314/2024</a:t>
            </a:r>
          </a:p>
          <a:p>
            <a:pPr algn="just"/>
            <a:r>
              <a:rPr lang="cs-CZ" sz="2000" i="1" dirty="0">
                <a:solidFill>
                  <a:srgbClr val="FF0000"/>
                </a:solidFill>
                <a:ea typeface="Calibri" panose="020F0502020204030204" pitchFamily="34" charset="0"/>
              </a:rPr>
              <a:t>Řídicí výbor ITI ČBA schvaluje nového člena Mgr. Šárku Kučerovou za Ing. Lenku Hájkovou, jako zástupce za Jihočeskou hospodářskou komoru České Budějovice.</a:t>
            </a:r>
          </a:p>
          <a:p>
            <a:pPr algn="just"/>
            <a:r>
              <a:rPr lang="cs-CZ" sz="2000" i="1" dirty="0">
                <a:solidFill>
                  <a:srgbClr val="FF0000"/>
                </a:solidFill>
                <a:ea typeface="Calibri" panose="020F0502020204030204" pitchFamily="34" charset="0"/>
              </a:rPr>
              <a:t>(Pro/Proti/Zdržel se)</a:t>
            </a:r>
            <a:endParaRPr lang="cs-CZ" sz="2000" i="1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/>
            <a:endParaRPr lang="cs-CZ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721483" y="8672485"/>
            <a:ext cx="20024228" cy="2060813"/>
          </a:xfrm>
          <a:prstGeom prst="rect">
            <a:avLst/>
          </a:prstGeom>
        </p:spPr>
      </p:pic>
      <p:pic>
        <p:nvPicPr>
          <p:cNvPr id="6" name="Obrázek 29">
            <a:extLst>
              <a:ext uri="{FF2B5EF4-FFF2-40B4-BE49-F238E27FC236}">
                <a16:creationId xmlns:a16="http://schemas.microsoft.com/office/drawing/2014/main" id="{4EF6DB95-D457-6D05-780B-D8CA3057F1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48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bg1"/>
                </a:solidFill>
                <a:ea typeface="+mj-lt"/>
                <a:cs typeface="+mj-lt"/>
              </a:rPr>
              <a:t>2. Informace o realizaci ITI ČBA</a:t>
            </a:r>
            <a:endParaRPr lang="cs-CZ" sz="3600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1" y="1926455"/>
            <a:ext cx="10381205" cy="453143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cs-CZ" sz="2400" dirty="0">
                <a:solidFill>
                  <a:srgbClr val="FF0000"/>
                </a:solidFill>
              </a:rPr>
              <a:t>6 OP - 100 strategických projektů - celková alokace EU </a:t>
            </a:r>
            <a:r>
              <a:rPr lang="cs-CZ" sz="2400" b="0" i="0" u="none" strike="noStrike" dirty="0">
                <a:solidFill>
                  <a:srgbClr val="FF0000"/>
                </a:solidFill>
                <a:effectLst/>
                <a:latin typeface="Aptos Narrow" panose="020B0004020202020204" pitchFamily="34" charset="0"/>
              </a:rPr>
              <a:t>1 704 516 774 Kč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973278" y="8732870"/>
            <a:ext cx="20024228" cy="2060813"/>
          </a:xfrm>
          <a:prstGeom prst="rect">
            <a:avLst/>
          </a:prstGeom>
        </p:spPr>
      </p:pic>
      <p:graphicFrame>
        <p:nvGraphicFramePr>
          <p:cNvPr id="9" name="Graf 8">
            <a:extLst>
              <a:ext uri="{FF2B5EF4-FFF2-40B4-BE49-F238E27FC236}">
                <a16:creationId xmlns:a16="http://schemas.microsoft.com/office/drawing/2014/main" id="{9DF075B0-1E88-AE30-EC24-1D39255BF8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6507951"/>
              </p:ext>
            </p:extLst>
          </p:nvPr>
        </p:nvGraphicFramePr>
        <p:xfrm>
          <a:off x="1871932" y="2291255"/>
          <a:ext cx="7173214" cy="4378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0" name="Obrázek 29">
            <a:extLst>
              <a:ext uri="{FF2B5EF4-FFF2-40B4-BE49-F238E27FC236}">
                <a16:creationId xmlns:a16="http://schemas.microsoft.com/office/drawing/2014/main" id="{A526F369-2631-B213-F404-5335834488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087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102563"/>
          </a:xfrm>
        </p:spPr>
        <p:txBody>
          <a:bodyPr>
            <a:normAutofit/>
          </a:bodyPr>
          <a:lstStyle/>
          <a:p>
            <a:r>
              <a:rPr lang="cs-CZ" sz="3600" dirty="0">
                <a:solidFill>
                  <a:schemeClr val="bg1"/>
                </a:solidFill>
                <a:ea typeface="+mj-lt"/>
                <a:cs typeface="+mj-lt"/>
              </a:rPr>
              <a:t>2. Informace o realizaci ITI ČBA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394" y="1841802"/>
            <a:ext cx="11040562" cy="48074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bg1"/>
                </a:solidFill>
                <a:latin typeface="Bierstadt"/>
                <a:ea typeface="Calibri"/>
                <a:cs typeface="Calibri"/>
              </a:rPr>
              <a:t>Programový rámec IROP – p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ředloženo  33 </a:t>
            </a:r>
            <a:r>
              <a:rPr lang="cs-CZ" sz="1800" dirty="0" err="1">
                <a:solidFill>
                  <a:schemeClr val="bg1"/>
                </a:solidFill>
                <a:latin typeface="Bierstadt"/>
                <a:cs typeface="Calibri"/>
              </a:rPr>
              <a:t>ŽoD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, 20 </a:t>
            </a:r>
            <a:r>
              <a:rPr lang="cs-CZ" sz="1800" dirty="0" err="1">
                <a:solidFill>
                  <a:schemeClr val="bg1"/>
                </a:solidFill>
                <a:latin typeface="Bierstadt"/>
                <a:cs typeface="Calibri"/>
              </a:rPr>
              <a:t>ŽoD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 s PA, 6 </a:t>
            </a:r>
            <a:r>
              <a:rPr lang="cs-CZ" sz="1800" dirty="0" err="1">
                <a:solidFill>
                  <a:schemeClr val="bg1"/>
                </a:solidFill>
                <a:latin typeface="Bierstadt"/>
                <a:cs typeface="Calibri"/>
              </a:rPr>
              <a:t>ŽoD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 proplaceno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Programový rámec OP Doprava – </a:t>
            </a:r>
            <a:r>
              <a:rPr lang="cs-CZ" sz="1800" dirty="0">
                <a:solidFill>
                  <a:schemeClr val="bg1"/>
                </a:solidFill>
                <a:latin typeface="Bierstadt"/>
                <a:ea typeface="Calibri"/>
                <a:cs typeface="Calibri"/>
              </a:rPr>
              <a:t>p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ředložena 1 </a:t>
            </a:r>
            <a:r>
              <a:rPr lang="cs-CZ" sz="1800" dirty="0" err="1">
                <a:solidFill>
                  <a:schemeClr val="bg1"/>
                </a:solidFill>
                <a:latin typeface="Bierstadt"/>
                <a:cs typeface="Calibri"/>
              </a:rPr>
              <a:t>ŽoD</a:t>
            </a:r>
            <a:endParaRPr lang="cs-CZ" sz="1800" dirty="0">
              <a:solidFill>
                <a:schemeClr val="bg1"/>
              </a:solidFill>
              <a:latin typeface="Bierstadt"/>
              <a:cs typeface="Calibri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Programový rámec OP JAK – </a:t>
            </a:r>
            <a:r>
              <a:rPr lang="cs-CZ" sz="1800" dirty="0">
                <a:solidFill>
                  <a:schemeClr val="bg1"/>
                </a:solidFill>
                <a:latin typeface="Bierstadt"/>
                <a:ea typeface="Calibri"/>
                <a:cs typeface="Calibri"/>
              </a:rPr>
              <a:t>p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ředloženo 6 </a:t>
            </a:r>
            <a:r>
              <a:rPr lang="cs-CZ" sz="1800" dirty="0" err="1">
                <a:solidFill>
                  <a:schemeClr val="bg1"/>
                </a:solidFill>
                <a:latin typeface="Bierstadt"/>
                <a:cs typeface="Calibri"/>
              </a:rPr>
              <a:t>ŽoD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, 4 </a:t>
            </a:r>
            <a:r>
              <a:rPr lang="cs-CZ" sz="1800" dirty="0" err="1">
                <a:solidFill>
                  <a:schemeClr val="bg1"/>
                </a:solidFill>
                <a:latin typeface="Bierstadt"/>
                <a:cs typeface="Calibri"/>
              </a:rPr>
              <a:t>ŽoD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 budou předloženy do 28. 2. 2025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Programový rámec OP TAK – dosud nečerpáno, 2 </a:t>
            </a:r>
            <a:r>
              <a:rPr lang="cs-CZ" sz="1800" dirty="0" err="1">
                <a:solidFill>
                  <a:schemeClr val="bg1"/>
                </a:solidFill>
                <a:latin typeface="Bierstadt"/>
                <a:cs typeface="Calibri"/>
              </a:rPr>
              <a:t>ŽoD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 budou předloženy do 1. 11. 2024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Programový rámec OP ŽP – dosud nečerpáno, </a:t>
            </a:r>
            <a:r>
              <a:rPr lang="cs-CZ" sz="1800" dirty="0" err="1">
                <a:solidFill>
                  <a:schemeClr val="bg1"/>
                </a:solidFill>
                <a:latin typeface="Bierstadt"/>
                <a:cs typeface="Calibri"/>
              </a:rPr>
              <a:t>ŽoD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 budou předloženy do 31. 3. 2025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OP Z – 7 </a:t>
            </a:r>
            <a:r>
              <a:rPr lang="cs-CZ" sz="1800" dirty="0" err="1">
                <a:solidFill>
                  <a:schemeClr val="bg1"/>
                </a:solidFill>
                <a:latin typeface="Bierstadt"/>
                <a:cs typeface="Calibri"/>
              </a:rPr>
              <a:t>ŽoD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, alokace vyčerpána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OP TP – 1 </a:t>
            </a:r>
            <a:r>
              <a:rPr lang="cs-CZ" sz="1800" dirty="0" err="1">
                <a:solidFill>
                  <a:schemeClr val="bg1"/>
                </a:solidFill>
                <a:latin typeface="Bierstadt"/>
                <a:cs typeface="Calibri"/>
              </a:rPr>
              <a:t>ŽoD</a:t>
            </a:r>
            <a:r>
              <a:rPr lang="cs-CZ" sz="1800" dirty="0">
                <a:solidFill>
                  <a:schemeClr val="bg1"/>
                </a:solidFill>
                <a:latin typeface="Bierstadt"/>
                <a:cs typeface="Calibri"/>
              </a:rPr>
              <a:t>, doba realizace rozložena na 4 období</a:t>
            </a:r>
            <a:endParaRPr lang="cs-CZ" sz="2400" dirty="0">
              <a:solidFill>
                <a:srgbClr val="FF0000"/>
              </a:solidFill>
              <a:latin typeface="Bierstadt"/>
            </a:endParaRPr>
          </a:p>
          <a:p>
            <a:endParaRPr lang="cs-CZ" sz="2400" dirty="0">
              <a:solidFill>
                <a:schemeClr val="bg1"/>
              </a:solidFill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819077" y="8701740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293E796A-F875-C95B-D0C6-DE2539E618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D3E3660A-392B-43D9-3DC0-120679E107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9052301"/>
              </p:ext>
            </p:extLst>
          </p:nvPr>
        </p:nvGraphicFramePr>
        <p:xfrm>
          <a:off x="761801" y="4483223"/>
          <a:ext cx="3568702" cy="1695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Graf 8">
            <a:extLst>
              <a:ext uri="{FF2B5EF4-FFF2-40B4-BE49-F238E27FC236}">
                <a16:creationId xmlns:a16="http://schemas.microsoft.com/office/drawing/2014/main" id="{A7F451A7-19DA-8590-EEC7-64D905FCB7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1106125"/>
              </p:ext>
            </p:extLst>
          </p:nvPr>
        </p:nvGraphicFramePr>
        <p:xfrm>
          <a:off x="4514173" y="4495925"/>
          <a:ext cx="3346447" cy="1695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Graf 9">
            <a:extLst>
              <a:ext uri="{FF2B5EF4-FFF2-40B4-BE49-F238E27FC236}">
                <a16:creationId xmlns:a16="http://schemas.microsoft.com/office/drawing/2014/main" id="{0363C302-3A67-6DFE-D831-6A0F04E7FF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9495433"/>
              </p:ext>
            </p:extLst>
          </p:nvPr>
        </p:nvGraphicFramePr>
        <p:xfrm>
          <a:off x="8044290" y="4483223"/>
          <a:ext cx="3581403" cy="172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457391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bg1"/>
                </a:solidFill>
                <a:ea typeface="+mj-lt"/>
                <a:cs typeface="+mj-lt"/>
              </a:rPr>
              <a:t>2. Informace o realizaci ITI ČBA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484" y="1797888"/>
            <a:ext cx="10381205" cy="454252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400" dirty="0">
                <a:solidFill>
                  <a:schemeClr val="bg1"/>
                </a:solidFill>
                <a:ea typeface="Calibri" panose="020F0502020204030204" pitchFamily="34" charset="0"/>
              </a:rPr>
              <a:t>IROP – předložené žádosti o dotaci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>
                <a:solidFill>
                  <a:schemeClr val="bg1"/>
                </a:solidFill>
                <a:ea typeface="Calibri" panose="020F0502020204030204" pitchFamily="34" charset="0"/>
              </a:rPr>
              <a:t>eGovernment 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Elektronizace IT služeb MMČB  - alokace vyčerpána</a:t>
            </a:r>
          </a:p>
          <a:p>
            <a:pPr marL="0" lvl="1" algn="just">
              <a:lnSpc>
                <a:spcPct val="100000"/>
              </a:lnSpc>
              <a:spcBef>
                <a:spcPts val="600"/>
              </a:spcBef>
              <a:buClr>
                <a:srgbClr val="FF0000"/>
              </a:buClr>
            </a:pPr>
            <a:r>
              <a:rPr lang="cs-CZ" b="1" dirty="0">
                <a:solidFill>
                  <a:schemeClr val="bg1"/>
                </a:solidFill>
                <a:ea typeface="Calibri" panose="020F0502020204030204" pitchFamily="34" charset="0"/>
              </a:rPr>
              <a:t>Telematika pro veřejnou dopravu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Modernizace odbavovacích terminálů ve vozidlech MHD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Modernizace stávajících informačních systémů pro cestující a výstavba nových panelů na zastávkách MHD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Nízkoemisní </a:t>
            </a:r>
            <a:r>
              <a:rPr lang="cs-CZ" sz="2000" b="1" dirty="0">
                <a:solidFill>
                  <a:schemeClr val="bg1"/>
                </a:solidFill>
                <a:ea typeface="Calibri" panose="020F0502020204030204" pitchFamily="34" charset="0"/>
              </a:rPr>
              <a:t>a bezemisní vozidla MHD 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Pořízení parciálních článkových trolejbusů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Bezpečnost nemotorové dopravy 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4 žádostí o dotace podány (obce Ledenice, Trhové Sviny, Štěpánovice, Vitín)</a:t>
            </a:r>
          </a:p>
          <a:p>
            <a:pPr marL="457200" lvl="1" algn="just">
              <a:buClr>
                <a:srgbClr val="00B050"/>
              </a:buClr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Obec Vrábče – odstoupil od realizace projektu v ITI (výpadek 406,287 tis. Kč dotace EU)</a:t>
            </a: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739111" y="8354253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AFBAA0BE-6233-1653-6F7B-C88FAE924B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348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bg1"/>
                </a:solidFill>
                <a:ea typeface="+mj-lt"/>
                <a:cs typeface="+mj-lt"/>
              </a:rPr>
              <a:t>2. Informace o realizaci ITI ČBA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806" y="1923649"/>
            <a:ext cx="10381205" cy="4495258"/>
          </a:xfrm>
        </p:spPr>
        <p:txBody>
          <a:bodyPr vert="horz" lIns="91440" tIns="45720" rIns="91440" bIns="45720" numCol="2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>
                <a:solidFill>
                  <a:schemeClr val="bg1"/>
                </a:solidFill>
                <a:ea typeface="Calibri" panose="020F0502020204030204" pitchFamily="34" charset="0"/>
              </a:rPr>
              <a:t>O</a:t>
            </a:r>
            <a:r>
              <a:rPr lang="cs-CZ" sz="2000" b="1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dborné učebny</a:t>
            </a:r>
            <a:r>
              <a:rPr lang="cs-CZ" sz="2000" b="1" dirty="0">
                <a:solidFill>
                  <a:schemeClr val="bg1"/>
                </a:solidFill>
                <a:ea typeface="Calibri" panose="020F0502020204030204" pitchFamily="34" charset="0"/>
              </a:rPr>
              <a:t> na ZŠ</a:t>
            </a:r>
            <a:r>
              <a:rPr lang="cs-CZ" sz="2400" b="1" dirty="0">
                <a:solidFill>
                  <a:schemeClr val="bg1"/>
                </a:solidFill>
                <a:ea typeface="Calibri" panose="020F0502020204030204" pitchFamily="34" charset="0"/>
              </a:rPr>
              <a:t> 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			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Město Borovany	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Město Trhové Sviny – 2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Nerudova ČB – 2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Strýčice – 2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Matice Školské ČB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a MŠ Kubatova ČB – 2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Nová ČB 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Město Zliv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Dukelská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Pohůrecká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a MŠ L. Kuby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a MŠ J. Š.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Baara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 Grünwaldova, ZŠ O. Nedbala, ZŠ Nerudova</a:t>
            </a:r>
          </a:p>
          <a:p>
            <a:pPr marL="457200" lvl="1" algn="just">
              <a:buClr>
                <a:srgbClr val="FF0000"/>
              </a:buClr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ZŠ Kubatova, ZŠ Máj II. a ZŠ Rudolfovská </a:t>
            </a:r>
          </a:p>
          <a:p>
            <a:pPr marL="457200" lvl="1" algn="just">
              <a:buClr>
                <a:srgbClr val="FF0000"/>
              </a:buClr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685800" lvl="2" algn="just"/>
            <a:r>
              <a:rPr lang="cs-CZ" sz="2000" b="1" dirty="0">
                <a:solidFill>
                  <a:schemeClr val="bg1"/>
                </a:solidFill>
                <a:latin typeface="Bierstadt" panose="020B0004020202020204" pitchFamily="34" charset="0"/>
                <a:ea typeface="Calibri" panose="020F0502020204030204" pitchFamily="34" charset="0"/>
              </a:rPr>
              <a:t>Navýšení kapacity MŠ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971550" lvl="2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MŠ Lišov</a:t>
            </a:r>
          </a:p>
          <a:p>
            <a:pPr marL="971550" lvl="2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MŠ Srubec</a:t>
            </a:r>
          </a:p>
          <a:p>
            <a:pPr marL="971550" lvl="2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MŠ Boršov nad Vltavou</a:t>
            </a:r>
          </a:p>
          <a:p>
            <a:pPr marL="971550" lvl="2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MŠ Adamov</a:t>
            </a:r>
          </a:p>
          <a:p>
            <a:pPr marL="685800" lvl="2" algn="just">
              <a:buClr>
                <a:srgbClr val="FF0000"/>
              </a:buClr>
            </a:pPr>
            <a:r>
              <a:rPr lang="cs-CZ" sz="1800" dirty="0">
                <a:solidFill>
                  <a:schemeClr val="bg1"/>
                </a:solidFill>
                <a:ea typeface="Calibri" panose="020F0502020204030204" pitchFamily="34" charset="0"/>
              </a:rPr>
              <a:t>	</a:t>
            </a:r>
          </a:p>
          <a:p>
            <a:pPr marL="685800" lvl="2" algn="just"/>
            <a:r>
              <a:rPr lang="cs-CZ" sz="2000" b="1" dirty="0">
                <a:solidFill>
                  <a:schemeClr val="bg1"/>
                </a:solidFill>
                <a:latin typeface="Bierstadt" panose="020B0004020202020204" pitchFamily="34" charset="0"/>
                <a:ea typeface="Calibri" panose="020F0502020204030204" pitchFamily="34" charset="0"/>
              </a:rPr>
              <a:t>N</a:t>
            </a:r>
            <a:r>
              <a:rPr lang="cs-CZ" sz="2000" b="1" dirty="0">
                <a:solidFill>
                  <a:schemeClr val="bg1"/>
                </a:solidFill>
                <a:effectLst/>
                <a:latin typeface="Bierstadt" panose="020B0004020202020204" pitchFamily="34" charset="0"/>
                <a:ea typeface="Calibri" panose="020F0502020204030204" pitchFamily="34" charset="0"/>
              </a:rPr>
              <a:t>eformální vzdělávání </a:t>
            </a:r>
          </a:p>
          <a:p>
            <a:pPr marL="971550" lvl="2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DDM ČB</a:t>
            </a:r>
          </a:p>
          <a:p>
            <a:pPr marL="685800" lvl="2" algn="just"/>
            <a:endParaRPr lang="cs-CZ" sz="2000" b="1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281352" y="8884511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AFBAA0BE-6233-1653-6F7B-C88FAE924B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351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bg1"/>
                </a:solidFill>
                <a:ea typeface="+mj-lt"/>
                <a:cs typeface="+mj-lt"/>
              </a:rPr>
              <a:t>2. Informace o realizaci ITI ČBA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1" y="1907493"/>
            <a:ext cx="10381205" cy="434771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1600" b="1" dirty="0">
                <a:solidFill>
                  <a:schemeClr val="bg1"/>
                </a:solidFill>
                <a:ea typeface="Calibri" panose="020F0502020204030204" pitchFamily="34" charset="0"/>
              </a:rPr>
              <a:t>Cyklostezky 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400" dirty="0">
                <a:solidFill>
                  <a:schemeClr val="bg1"/>
                </a:solidFill>
                <a:ea typeface="Calibri" panose="020F0502020204030204" pitchFamily="34" charset="0"/>
              </a:rPr>
              <a:t>Cyklostezka Munice - Zliv 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400" dirty="0">
                <a:solidFill>
                  <a:schemeClr val="bg1"/>
                </a:solidFill>
                <a:ea typeface="Calibri" panose="020F0502020204030204" pitchFamily="34" charset="0"/>
              </a:rPr>
              <a:t>Cyklostezka Branišovská – Na Sádkách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400" dirty="0">
                <a:solidFill>
                  <a:schemeClr val="bg1"/>
                </a:solidFill>
                <a:ea typeface="Calibri" panose="020F0502020204030204" pitchFamily="34" charset="0"/>
              </a:rPr>
              <a:t>Cyklostezka Branišovská ul.,  Cyklostezka Park 4D, Cyklostezka Hraniční –Hlinská, Cyklostezka Severní spojka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400" dirty="0">
                <a:solidFill>
                  <a:schemeClr val="bg1"/>
                </a:solidFill>
                <a:ea typeface="Calibri" panose="020F0502020204030204" pitchFamily="34" charset="0"/>
              </a:rPr>
              <a:t>Odstoupení od realizace – Cyklostezka Novohradská ul., </a:t>
            </a:r>
            <a:r>
              <a:rPr lang="cs-CZ" sz="1400" kern="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Cyklostezka podél Okružní ulice, Cyklostezka Dukelská</a:t>
            </a:r>
          </a:p>
          <a:p>
            <a:pPr marL="457200" lvl="1" algn="just">
              <a:buClr>
                <a:srgbClr val="FF0000"/>
              </a:buClr>
            </a:pPr>
            <a:endParaRPr lang="cs-CZ" sz="14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>
              <a:lnSpc>
                <a:spcPct val="100000"/>
              </a:lnSpc>
              <a:spcBef>
                <a:spcPts val="600"/>
              </a:spcBef>
              <a:buClr>
                <a:srgbClr val="FF0000"/>
              </a:buClr>
            </a:pPr>
            <a:r>
              <a:rPr lang="cs-CZ" sz="1600" b="1" dirty="0">
                <a:solidFill>
                  <a:schemeClr val="bg1"/>
                </a:solidFill>
                <a:ea typeface="Calibri" panose="020F0502020204030204" pitchFamily="34" charset="0"/>
              </a:rPr>
              <a:t>Veřejná prostranství</a:t>
            </a: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400" dirty="0">
                <a:solidFill>
                  <a:schemeClr val="bg1"/>
                </a:solidFill>
                <a:ea typeface="Calibri" panose="020F0502020204030204" pitchFamily="34" charset="0"/>
              </a:rPr>
              <a:t>Park Dukelská, Park Mánesova Čechova, Park 4 Dvory - ČB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400" dirty="0">
                <a:solidFill>
                  <a:schemeClr val="bg1"/>
                </a:solidFill>
                <a:ea typeface="Calibri" panose="020F0502020204030204" pitchFamily="34" charset="0"/>
              </a:rPr>
              <a:t>Revitalizace prameniště a veřejného prostranství v okolí kaple Panny Marie Lurdské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400" dirty="0">
                <a:solidFill>
                  <a:schemeClr val="bg1"/>
                </a:solidFill>
                <a:ea typeface="Calibri" panose="020F0502020204030204" pitchFamily="34" charset="0"/>
              </a:rPr>
              <a:t>Revitalizace nám. Míru v Lišově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400" dirty="0">
                <a:solidFill>
                  <a:schemeClr val="bg1"/>
                </a:solidFill>
                <a:ea typeface="Calibri" panose="020F0502020204030204" pitchFamily="34" charset="0"/>
              </a:rPr>
              <a:t>Mahouš – stavební úpravy návsi II. etapa, východní část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400" dirty="0">
                <a:solidFill>
                  <a:schemeClr val="bg1"/>
                </a:solidFill>
                <a:ea typeface="Calibri" panose="020F0502020204030204" pitchFamily="34" charset="0"/>
              </a:rPr>
              <a:t>Veřejné prostranství obce Planá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400" dirty="0">
                <a:solidFill>
                  <a:schemeClr val="bg1"/>
                </a:solidFill>
                <a:ea typeface="Calibri" panose="020F0502020204030204" pitchFamily="34" charset="0"/>
              </a:rPr>
              <a:t>Odstoupení od realizace – Park Dukelská, Park Mánesova Čechova, Zátkovo nábřeží, Park za školou T.G. Masaryka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971550" lvl="2" indent="-285750" algn="just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chemeClr val="bg1"/>
                </a:solidFill>
                <a:latin typeface="Bierstadt" panose="020B0004020202020204" pitchFamily="34" charset="0"/>
                <a:ea typeface="Calibri" panose="020F0502020204030204" pitchFamily="34" charset="0"/>
              </a:rPr>
              <a:t> </a:t>
            </a: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143643" y="8815500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AFBAA0BE-6233-1653-6F7B-C88FAE924B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472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chemeClr val="bg1"/>
                </a:solidFill>
              </a:rPr>
              <a:t>Harmonogram realizace ITI ČBA - IROP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484" y="1937572"/>
            <a:ext cx="10381205" cy="458505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000" b="1" dirty="0">
                <a:solidFill>
                  <a:schemeClr val="bg1"/>
                </a:solidFill>
                <a:ea typeface="Calibri" panose="020F0502020204030204" pitchFamily="34" charset="0"/>
              </a:rPr>
              <a:t>Infrastruktura sociálních služeb</a:t>
            </a:r>
            <a:endParaRPr lang="cs-CZ" sz="20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Noclehárna ul. Pekárenská – změna č. 3 (název a popis projektu) nový název Noclehárna a NDC FILIA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Přístavba azylového domu pro ženy a matky s dětmi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Rekonstrukce a rozšíření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Autis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Centrum</a:t>
            </a:r>
          </a:p>
          <a:p>
            <a:pPr marL="457200" lvl="1" algn="just">
              <a:buClr>
                <a:srgbClr val="FF0000"/>
              </a:buClr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0" lvl="1" algn="just">
              <a:lnSpc>
                <a:spcPct val="100000"/>
              </a:lnSpc>
              <a:spcBef>
                <a:spcPts val="600"/>
              </a:spcBef>
              <a:buClr>
                <a:srgbClr val="FF0000"/>
              </a:buClr>
            </a:pPr>
            <a:r>
              <a:rPr lang="cs-CZ" b="1" dirty="0">
                <a:solidFill>
                  <a:schemeClr val="bg1"/>
                </a:solidFill>
                <a:ea typeface="Calibri" panose="020F0502020204030204" pitchFamily="34" charset="0"/>
              </a:rPr>
              <a:t>Památky, muzea a cestovní ruch</a:t>
            </a:r>
            <a:endParaRPr lang="cs-CZ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Kostel sv. Prokopa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Kostel sv. Mikuláše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Návštěvnické centrum Trocnov</a:t>
            </a:r>
          </a:p>
          <a:p>
            <a:pPr marL="742950" lvl="1" indent="-285750" algn="just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Muzejní expoziční část Trocnov</a:t>
            </a: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Turistické informační centrum Dům umění ČB</a:t>
            </a:r>
          </a:p>
          <a:p>
            <a:pPr marL="457200" lvl="1" algn="just">
              <a:buClr>
                <a:srgbClr val="FF0000"/>
              </a:buClr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V aktivitě Památky a Muzea alokace vyčerpána.</a:t>
            </a:r>
          </a:p>
          <a:p>
            <a:pPr marL="457200" lvl="1" algn="just">
              <a:buClr>
                <a:srgbClr val="FF0000"/>
              </a:buClr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742950" lvl="1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685800" lvl="2" algn="just"/>
            <a:r>
              <a:rPr lang="cs-CZ" dirty="0">
                <a:solidFill>
                  <a:schemeClr val="bg1"/>
                </a:solidFill>
                <a:latin typeface="Bierstadt" panose="020B0004020202020204" pitchFamily="34" charset="0"/>
                <a:ea typeface="Calibri" panose="020F0502020204030204" pitchFamily="34" charset="0"/>
              </a:rPr>
              <a:t> </a:t>
            </a:r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281352" y="8591207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AFBAA0BE-6233-1653-6F7B-C88FAE924B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208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BBBAD-24B8-472D-AD6D-CE49C7E6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bg1"/>
                </a:solidFill>
                <a:ea typeface="+mj-lt"/>
                <a:cs typeface="+mj-lt"/>
              </a:rPr>
              <a:t>2. Informace o realizaci ITI ČBA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2D250A-3545-4E6B-91C4-1F1F5FDED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1" y="1892778"/>
            <a:ext cx="10381205" cy="441602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cs-CZ" sz="2400" dirty="0">
                <a:solidFill>
                  <a:schemeClr val="bg1"/>
                </a:solidFill>
                <a:ea typeface="Calibri" panose="020F0502020204030204" pitchFamily="34" charset="0"/>
              </a:rPr>
              <a:t>OP Doprava</a:t>
            </a:r>
          </a:p>
          <a:p>
            <a:pPr marL="0" lvl="1" algn="just">
              <a:lnSpc>
                <a:spcPct val="100000"/>
              </a:lnSpc>
              <a:spcBef>
                <a:spcPts val="600"/>
              </a:spcBef>
              <a:buClr>
                <a:srgbClr val="00B050"/>
              </a:buClr>
            </a:pP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2022 - 2024 </a:t>
            </a:r>
          </a:p>
          <a:p>
            <a:pPr marL="285750" lvl="1" indent="-285750" algn="just">
              <a:lnSpc>
                <a:spcPct val="100000"/>
              </a:lnSpc>
              <a:spcBef>
                <a:spcPts val="600"/>
              </a:spcBef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Doplnění a modernizace SSZ na křižovatkách v ČB – I. Etapa</a:t>
            </a:r>
          </a:p>
          <a:p>
            <a:pPr marL="285750" lvl="1" indent="-285750" algn="just">
              <a:lnSpc>
                <a:spcPct val="100000"/>
              </a:lnSpc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Doplnění a modernizace SSZ na křižovatkách v ČB – II. Etapa </a:t>
            </a:r>
          </a:p>
          <a:p>
            <a:pPr marL="0" lvl="1" algn="just">
              <a:lnSpc>
                <a:spcPct val="100000"/>
              </a:lnSpc>
              <a:spcBef>
                <a:spcPts val="600"/>
              </a:spcBef>
              <a:buClr>
                <a:srgbClr val="FF0000"/>
              </a:buClr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2. výzva OP D bude vyhlášena v 1. polovině 2025 s termínem pro odevzdání předběžné žádosti pravděpodobně do 06/2025.</a:t>
            </a:r>
          </a:p>
          <a:p>
            <a:pPr marL="0" lvl="1" algn="just">
              <a:lnSpc>
                <a:spcPct val="100000"/>
              </a:lnSpc>
              <a:spcBef>
                <a:spcPts val="600"/>
              </a:spcBef>
              <a:buClr>
                <a:srgbClr val="FF0000"/>
              </a:buClr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lvl="0" algn="just"/>
            <a:r>
              <a:rPr lang="cs-CZ" sz="2400" dirty="0">
                <a:solidFill>
                  <a:schemeClr val="bg1"/>
                </a:solidFill>
                <a:ea typeface="Calibri" panose="020F0502020204030204" pitchFamily="34" charset="0"/>
              </a:rPr>
              <a:t>OP ŽP</a:t>
            </a:r>
          </a:p>
          <a:p>
            <a:pPr marL="285750" lvl="0" indent="-285750" algn="just"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Snížení energetické náročnosti MŠ Zeyerova</a:t>
            </a:r>
          </a:p>
          <a:p>
            <a:pPr marL="285750" indent="-285750" algn="just"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Snížení energetické náročnosti MŠ Nerudova</a:t>
            </a:r>
          </a:p>
          <a:p>
            <a:pPr marL="285750" indent="-285750" algn="just">
              <a:spcBef>
                <a:spcPts val="600"/>
              </a:spcBef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Snížení energetické náročnosti ZŠ a MŠ T. G. Masaryka</a:t>
            </a:r>
          </a:p>
          <a:p>
            <a:pPr lvl="0" algn="just"/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Výzva č. 57 na předkládání </a:t>
            </a:r>
            <a:r>
              <a:rPr lang="cs-CZ" sz="1600" dirty="0" err="1">
                <a:solidFill>
                  <a:schemeClr val="bg1"/>
                </a:solidFill>
                <a:ea typeface="Calibri" panose="020F0502020204030204" pitchFamily="34" charset="0"/>
              </a:rPr>
              <a:t>ŽoD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</a:rPr>
              <a:t> prodloužena do 31. 3. 2025. </a:t>
            </a:r>
          </a:p>
          <a:p>
            <a:pPr lvl="0" algn="just"/>
            <a:endParaRPr lang="cs-CZ" sz="1600" dirty="0">
              <a:solidFill>
                <a:schemeClr val="bg1"/>
              </a:solidFill>
              <a:ea typeface="Calibri" panose="020F0502020204030204" pitchFamily="34" charset="0"/>
            </a:endParaRPr>
          </a:p>
          <a:p>
            <a:pPr marL="685800" lvl="2" algn="just"/>
            <a:endParaRPr lang="cs-CZ" dirty="0">
              <a:solidFill>
                <a:schemeClr val="bg1"/>
              </a:solidFill>
              <a:effectLst/>
              <a:latin typeface="Bierstadt" panose="020B00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Obrázek 3" descr="Obsah obrázku kuchyňské nádobí, struhadlo&#10;&#10;Popis byl vytvořen automaticky">
            <a:extLst>
              <a:ext uri="{FF2B5EF4-FFF2-40B4-BE49-F238E27FC236}">
                <a16:creationId xmlns:a16="http://schemas.microsoft.com/office/drawing/2014/main" id="{8F9225CF-43B4-4815-8C18-BE039D6B6D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9949" r="97427">
                        <a14:foregroundMark x1="97256" y1="83333" x2="97256" y2="83333"/>
                        <a14:foregroundMark x1="97427" y1="46667" x2="97427" y2="46667"/>
                        <a14:foregroundMark x1="97256" y1="16667" x2="97256" y2="16667"/>
                        <a14:foregroundMark x1="93997" y1="15000" x2="93997" y2="15000"/>
                        <a14:foregroundMark x1="90566" y1="15000" x2="90566" y2="15000"/>
                        <a14:foregroundMark x1="87307" y1="20000" x2="87307" y2="20000"/>
                        <a14:foregroundMark x1="87136" y1="48333" x2="87136" y2="48333"/>
                        <a14:foregroundMark x1="87136" y1="83333" x2="87136" y2="83333"/>
                        <a14:foregroundMark x1="83362" y1="80000" x2="83362" y2="80000"/>
                        <a14:foregroundMark x1="79588" y1="83333" x2="79588" y2="83333"/>
                        <a14:foregroundMark x1="80617" y1="81667" x2="80617" y2="81667"/>
                        <a14:foregroundMark x1="80274" y1="51667" x2="80274" y2="51667"/>
                        <a14:foregroundMark x1="83533" y1="50000" x2="83533" y2="50000"/>
                        <a14:foregroundMark x1="83705" y1="15000" x2="83705" y2="15000"/>
                        <a14:foregroundMark x1="79760" y1="15000" x2="79760" y2="15000"/>
                        <a14:foregroundMark x1="76844" y1="16667" x2="76844" y2="16667"/>
                        <a14:foregroundMark x1="73413" y1="20000" x2="73413" y2="20000"/>
                        <a14:foregroundMark x1="70669" y1="18333" x2="70669" y2="18333"/>
                        <a14:foregroundMark x1="66724" y1="20000" x2="66552" y2="16667"/>
                        <a14:foregroundMark x1="66895" y1="51667" x2="66895" y2="51667"/>
                        <a14:foregroundMark x1="66724" y1="85000" x2="66724" y2="85000"/>
                        <a14:foregroundMark x1="70669" y1="85000" x2="70669" y2="85000"/>
                        <a14:foregroundMark x1="70326" y1="50000" x2="70326" y2="50000"/>
                        <a14:foregroundMark x1="73413" y1="48333" x2="73413" y2="48333"/>
                        <a14:foregroundMark x1="73928" y1="83333" x2="73928" y2="83333"/>
                        <a14:foregroundMark x1="76672" y1="85000" x2="76672" y2="85000"/>
                        <a14:foregroundMark x1="77015" y1="51667" x2="77015" y2="51667"/>
                        <a14:foregroundMark x1="93997" y1="50000" x2="93997" y2="50000"/>
                        <a14:foregroundMark x1="93825" y1="83333" x2="93825" y2="83333"/>
                        <a14:foregroundMark x1="90566" y1="81667" x2="90566" y2="81667"/>
                        <a14:foregroundMark x1="90395" y1="51667" x2="90395" y2="51667"/>
                        <a14:foregroundMark x1="93997" y1="86667" x2="93997" y2="86667"/>
                        <a14:foregroundMark x1="93997" y1="83333" x2="93997" y2="83333"/>
                        <a14:foregroundMark x1="94340" y1="83333" x2="94340" y2="83333"/>
                        <a14:foregroundMark x1="94168" y1="83333" x2="94168" y2="83333"/>
                        <a14:foregroundMark x1="94168" y1="83333" x2="94168" y2="83333"/>
                        <a14:foregroundMark x1="94168" y1="83333" x2="94168" y2="81667"/>
                        <a14:foregroundMark x1="93654" y1="81667" x2="93654" y2="81667"/>
                        <a14:foregroundMark x1="93654" y1="85000" x2="93654" y2="85000"/>
                        <a14:foregroundMark x1="93997" y1="80000" x2="93997" y2="80000"/>
                        <a14:foregroundMark x1="94340" y1="80000" x2="93997" y2="81667"/>
                        <a14:foregroundMark x1="93825" y1="85000" x2="93825" y2="85000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825" y1="83333" x2="93825" y2="83333"/>
                        <a14:foregroundMark x1="93997" y1="81667" x2="93825" y2="88333"/>
                        <a14:foregroundMark x1="39623" y1="15000" x2="39623" y2="15000"/>
                        <a14:backgroundMark x1="39623" y1="16667" x2="39623" y2="16667"/>
                        <a14:backgroundMark x1="39623" y1="13333" x2="39623" y2="1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846776" y="8711979"/>
            <a:ext cx="20024228" cy="2060813"/>
          </a:xfrm>
          <a:prstGeom prst="rect">
            <a:avLst/>
          </a:prstGeom>
        </p:spPr>
      </p:pic>
      <p:pic>
        <p:nvPicPr>
          <p:cNvPr id="5" name="Obrázek 29">
            <a:extLst>
              <a:ext uri="{FF2B5EF4-FFF2-40B4-BE49-F238E27FC236}">
                <a16:creationId xmlns:a16="http://schemas.microsoft.com/office/drawing/2014/main" id="{AFBAA0BE-6233-1653-6F7B-C88FAE924B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323" y="335375"/>
            <a:ext cx="3005222" cy="78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879874"/>
      </p:ext>
    </p:extLst>
  </p:cSld>
  <p:clrMapOvr>
    <a:masterClrMapping/>
  </p:clrMapOvr>
</p:sld>
</file>

<file path=ppt/theme/theme1.xml><?xml version="1.0" encoding="utf-8"?>
<a:theme xmlns:a="http://schemas.openxmlformats.org/drawingml/2006/main" name="BevelVTI">
  <a:themeElements>
    <a:clrScheme name="AnalogousFromLightSeedRightStep">
      <a:dk1>
        <a:srgbClr val="000000"/>
      </a:dk1>
      <a:lt1>
        <a:srgbClr val="FFFFFF"/>
      </a:lt1>
      <a:dk2>
        <a:srgbClr val="412624"/>
      </a:dk2>
      <a:lt2>
        <a:srgbClr val="E6E8E2"/>
      </a:lt2>
      <a:accent1>
        <a:srgbClr val="A996C6"/>
      </a:accent1>
      <a:accent2>
        <a:srgbClr val="AF7FBA"/>
      </a:accent2>
      <a:accent3>
        <a:srgbClr val="C593B9"/>
      </a:accent3>
      <a:accent4>
        <a:srgbClr val="BA7F94"/>
      </a:accent4>
      <a:accent5>
        <a:srgbClr val="C69996"/>
      </a:accent5>
      <a:accent6>
        <a:srgbClr val="BA9B7F"/>
      </a:accent6>
      <a:hlink>
        <a:srgbClr val="758A53"/>
      </a:hlink>
      <a:folHlink>
        <a:srgbClr val="7F7F7F"/>
      </a:folHlink>
    </a:clrScheme>
    <a:fontScheme name="Custom 53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velVTI" id="{C9E5F598-602B-46C1-AA16-073CEB959654}" vid="{2AE1FD39-65AD-4D34-93E9-C7019D0ECBAC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80E05E095F5344A769B287D0DD7C16" ma:contentTypeVersion="6" ma:contentTypeDescription="Create a new document." ma:contentTypeScope="" ma:versionID="f1cb09f23c3b19eaa4b2a3c993e612a8">
  <xsd:schema xmlns:xsd="http://www.w3.org/2001/XMLSchema" xmlns:xs="http://www.w3.org/2001/XMLSchema" xmlns:p="http://schemas.microsoft.com/office/2006/metadata/properties" xmlns:ns2="35a3429f-db39-4e34-b1b7-cb532bcfe9bd" targetNamespace="http://schemas.microsoft.com/office/2006/metadata/properties" ma:root="true" ma:fieldsID="8bc6ffd7b6a53bc453e332c41fe0e27f" ns2:_="">
    <xsd:import namespace="35a3429f-db39-4e34-b1b7-cb532bcfe9bd"/>
    <xsd:element name="properties">
      <xsd:complexType>
        <xsd:sequence>
          <xsd:element name="documentManagement">
            <xsd:complexType>
              <xsd:all>
                <xsd:element ref="ns2:Za_x0159_azen_x00ed_" minOccurs="0"/>
                <xsd:element ref="ns2:Typdokumentu" minOccurs="0"/>
                <xsd:element ref="ns2:Datum" minOccurs="0"/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a3429f-db39-4e34-b1b7-cb532bcfe9bd" elementFormDefault="qualified">
    <xsd:import namespace="http://schemas.microsoft.com/office/2006/documentManagement/types"/>
    <xsd:import namespace="http://schemas.microsoft.com/office/infopath/2007/PartnerControls"/>
    <xsd:element name="Za_x0159_azen_x00ed_" ma:index="2" nillable="true" ma:displayName="Zařazení" ma:default="Finanční plán" ma:format="Dropdown" ma:internalName="Za_x0159_azen_x00ed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Finanční plán"/>
                    <xsd:enumeration value="Členové pracovních skupin"/>
                    <xsd:enumeration value="Šablony"/>
                  </xsd:restriction>
                </xsd:simpleType>
              </xsd:element>
            </xsd:sequence>
          </xsd:extension>
        </xsd:complexContent>
      </xsd:complexType>
    </xsd:element>
    <xsd:element name="Typdokumentu" ma:index="3" nillable="true" ma:displayName="Typ dokumentu" ma:format="Dropdown" ma:internalName="Typdokumentu" ma:requiredMultiChoice="tru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Finanční plán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Datum" ma:index="4" nillable="true" ma:displayName="Datum" ma:format="DateOnly" ma:internalName="Datum">
      <xsd:simpleType>
        <xsd:restriction base="dms:DateTime"/>
      </xsd:simpleType>
    </xsd:element>
    <xsd:element name="MediaServiceMetadata" ma:index="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ypdokumentu xmlns="35a3429f-db39-4e34-b1b7-cb532bcfe9bd"/>
    <Datum xmlns="35a3429f-db39-4e34-b1b7-cb532bcfe9bd">2022-04-30T22:00:00+00:00</Datum>
    <Za_x0159_azen_x00ed_ xmlns="35a3429f-db39-4e34-b1b7-cb532bcfe9bd">
      <Value>Šablony</Value>
    </Za_x0159_azen_x00ed_>
  </documentManagement>
</p:properties>
</file>

<file path=customXml/itemProps1.xml><?xml version="1.0" encoding="utf-8"?>
<ds:datastoreItem xmlns:ds="http://schemas.openxmlformats.org/officeDocument/2006/customXml" ds:itemID="{6B7959B0-A4F4-4BAB-ADBB-A8A9F6E77D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a3429f-db39-4e34-b1b7-cb532bcfe9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C80339-6E24-4A00-8025-86586ECE9B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2AED8F-5B91-4B2D-8593-63A0DD9B8F4D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5a3429f-db39-4e34-b1b7-cb532bcfe9bd"/>
    <ds:schemaRef ds:uri="http://schemas.microsoft.com/office/2006/documentManagement/types"/>
    <ds:schemaRef ds:uri="http://schemas.microsoft.com/office/2006/metadata/properties"/>
    <ds:schemaRef ds:uri="http://purl.org/dc/terms/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2987</TotalTime>
  <Words>1184</Words>
  <Application>Microsoft Office PowerPoint</Application>
  <PresentationFormat>Širokoúhlá obrazovka</PresentationFormat>
  <Paragraphs>178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4" baseType="lpstr">
      <vt:lpstr>Aptos Narrow</vt:lpstr>
      <vt:lpstr>Arial</vt:lpstr>
      <vt:lpstr>Bierstadt</vt:lpstr>
      <vt:lpstr>Calibri</vt:lpstr>
      <vt:lpstr>Courier New</vt:lpstr>
      <vt:lpstr>Times New Roman</vt:lpstr>
      <vt:lpstr>Wingdings</vt:lpstr>
      <vt:lpstr>BevelVTI</vt:lpstr>
      <vt:lpstr>Řídící výbor ITI Českobudějovické aglomerace  10. 10. 2024</vt:lpstr>
      <vt:lpstr>1. Volba nového člena ŘV </vt:lpstr>
      <vt:lpstr>2. Informace o realizaci ITI ČBA</vt:lpstr>
      <vt:lpstr>2. Informace o realizaci ITI ČBA</vt:lpstr>
      <vt:lpstr>2. Informace o realizaci ITI ČBA</vt:lpstr>
      <vt:lpstr>2. Informace o realizaci ITI ČBA</vt:lpstr>
      <vt:lpstr>2. Informace o realizaci ITI ČBA</vt:lpstr>
      <vt:lpstr>Harmonogram realizace ITI ČBA - IROP </vt:lpstr>
      <vt:lpstr>2. Informace o realizaci ITI ČBA</vt:lpstr>
      <vt:lpstr>2. Informace o realizaci ITI ČBA</vt:lpstr>
      <vt:lpstr> 3. Vyjádření ŘV o souladu PZ s ISg – Hluboká nad Vltavou</vt:lpstr>
      <vt:lpstr>4. Změny Programového rámce ITI Českobudějovické aglomerace - IROP</vt:lpstr>
      <vt:lpstr> 4. Změna č. 3 Programového rámce ITI Českobudějovické aglomerace - IROP</vt:lpstr>
      <vt:lpstr> 5. Akceptační dopisy řídících orgánů OP ŽP a OP TAK  </vt:lpstr>
      <vt:lpstr>  6. Diskuse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Nováková Petra</dc:creator>
  <cp:lastModifiedBy>Renata Gondeková</cp:lastModifiedBy>
  <cp:revision>163</cp:revision>
  <cp:lastPrinted>2024-10-09T11:12:05Z</cp:lastPrinted>
  <dcterms:created xsi:type="dcterms:W3CDTF">2022-04-25T12:37:37Z</dcterms:created>
  <dcterms:modified xsi:type="dcterms:W3CDTF">2024-10-10T07:04:36Z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0x0101009280E05E095F5344A769B287D0DD7C16</vt:lpwstr>
  </property>
</Properties>
</file>